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89.jpg" ContentType="image/jpeg"/>
  <Override PartName="/ppt/media/image9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34"/>
  </p:notesMasterIdLst>
  <p:sldIdLst>
    <p:sldId id="269" r:id="rId2"/>
    <p:sldId id="256" r:id="rId3"/>
    <p:sldId id="330" r:id="rId4"/>
    <p:sldId id="332" r:id="rId5"/>
    <p:sldId id="333" r:id="rId6"/>
    <p:sldId id="334" r:id="rId7"/>
    <p:sldId id="336" r:id="rId8"/>
    <p:sldId id="284" r:id="rId9"/>
    <p:sldId id="337" r:id="rId10"/>
    <p:sldId id="268" r:id="rId11"/>
    <p:sldId id="266" r:id="rId12"/>
    <p:sldId id="331" r:id="rId13"/>
    <p:sldId id="324" r:id="rId14"/>
    <p:sldId id="338" r:id="rId15"/>
    <p:sldId id="316" r:id="rId16"/>
    <p:sldId id="320" r:id="rId17"/>
    <p:sldId id="270" r:id="rId18"/>
    <p:sldId id="271" r:id="rId19"/>
    <p:sldId id="278" r:id="rId20"/>
    <p:sldId id="329" r:id="rId21"/>
    <p:sldId id="274" r:id="rId22"/>
    <p:sldId id="275" r:id="rId23"/>
    <p:sldId id="318" r:id="rId24"/>
    <p:sldId id="280" r:id="rId25"/>
    <p:sldId id="276" r:id="rId26"/>
    <p:sldId id="340" r:id="rId27"/>
    <p:sldId id="341" r:id="rId28"/>
    <p:sldId id="319" r:id="rId29"/>
    <p:sldId id="322" r:id="rId30"/>
    <p:sldId id="323" r:id="rId31"/>
    <p:sldId id="326" r:id="rId32"/>
    <p:sldId id="328" r:id="rId3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95" autoAdjust="0"/>
    <p:restoredTop sz="93424"/>
  </p:normalViewPr>
  <p:slideViewPr>
    <p:cSldViewPr>
      <p:cViewPr varScale="1">
        <p:scale>
          <a:sx n="64" d="100"/>
          <a:sy n="64" d="100"/>
        </p:scale>
        <p:origin x="4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F2721-B248-CD41-8B7A-FEEE373F84F5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8AAB4-A609-1641-AA85-130BC43B7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8AAB4-A609-1641-AA85-130BC43B72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8AAB4-A609-1641-AA85-130BC43B72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5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5CE4B-4300-412A-84CA-835A270192D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77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8AAB4-A609-1641-AA85-130BC43B72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88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461466" y="10075533"/>
            <a:ext cx="5642634" cy="1233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717972" y="10201184"/>
            <a:ext cx="3666787" cy="617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461466" y="10078311"/>
            <a:ext cx="5642633" cy="1230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717972" y="10203962"/>
            <a:ext cx="3666786" cy="617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37166" y="3583543"/>
            <a:ext cx="5419725" cy="3229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89255" y="2244822"/>
            <a:ext cx="13925589" cy="655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jp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6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52.png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jp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651987" y="1235075"/>
            <a:ext cx="45345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Legal</a:t>
            </a:r>
            <a:r>
              <a:rPr sz="42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b="1" spc="15" dirty="0">
                <a:solidFill>
                  <a:srgbClr val="FFFFFF"/>
                </a:solidFill>
                <a:latin typeface="Arial"/>
                <a:cs typeface="Arial"/>
              </a:rPr>
              <a:t>Disclaimer:</a:t>
            </a:r>
            <a:endParaRPr sz="42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4450" y="2301875"/>
            <a:ext cx="15295880" cy="723210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139065">
              <a:lnSpc>
                <a:spcPts val="3130"/>
              </a:lnSpc>
              <a:spcBef>
                <a:spcPts val="315"/>
              </a:spcBef>
            </a:pP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Purchasing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Daisy Crowd Fund packages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contribution to the equity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crowd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fund for the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Daisy 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ai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development and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trading investment.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Endotech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is giving both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shares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of stock in the 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company and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profit sharing from trading results, to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contributor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as crowd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funding</a:t>
            </a:r>
            <a:r>
              <a:rPr sz="27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rewards.</a:t>
            </a: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 dirty="0">
              <a:latin typeface="Arial"/>
              <a:cs typeface="Arial"/>
            </a:endParaRPr>
          </a:p>
          <a:p>
            <a:pPr marL="12700" marR="349250">
              <a:lnSpc>
                <a:spcPts val="3130"/>
              </a:lnSpc>
              <a:spcBef>
                <a:spcPts val="5"/>
              </a:spcBef>
            </a:pP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Prior to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Endotech going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public,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shares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Endotech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stock will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be rewarded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each Crowd Fund  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contributor.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Stock certificates will require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a kyc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verification of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each member's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legal identity before 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any shares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of stock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can be rewarded.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In the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case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Endotech does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go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public, the equity will 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converted into dividends for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Arial"/>
                <a:cs typeface="Arial"/>
              </a:rPr>
              <a:t>member.</a:t>
            </a: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 dirty="0">
              <a:latin typeface="Arial"/>
              <a:cs typeface="Arial"/>
            </a:endParaRPr>
          </a:p>
          <a:p>
            <a:pPr marL="12700" marR="5080">
              <a:lnSpc>
                <a:spcPts val="3130"/>
              </a:lnSpc>
              <a:spcBef>
                <a:spcPts val="5"/>
              </a:spcBef>
            </a:pP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trading accounts will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be used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for the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of testing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developing.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Past performance does 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not guarantee future results,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is for informational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purposes </a:t>
            </a:r>
            <a:r>
              <a:rPr sz="2700" spc="-35" dirty="0">
                <a:solidFill>
                  <a:srgbClr val="FFFFFF"/>
                </a:solidFill>
                <a:latin typeface="Arial"/>
                <a:cs typeface="Arial"/>
              </a:rPr>
              <a:t>only.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Historical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performances shown  are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also the result of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compounding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profits. Profit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rewards are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contingent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upon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profitable trading 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performance and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results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guarantee. All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visible with full transparency</a:t>
            </a:r>
            <a:r>
              <a:rPr sz="27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700" spc="10" dirty="0">
                <a:solidFill>
                  <a:srgbClr val="FFFFFF"/>
                </a:solidFill>
                <a:latin typeface="Arial"/>
                <a:cs typeface="Arial"/>
              </a:rPr>
              <a:t>each crowd 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fund</a:t>
            </a:r>
            <a:r>
              <a:rPr sz="2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Arial"/>
                <a:cs typeface="Arial"/>
              </a:rPr>
              <a:t>member.</a:t>
            </a:r>
            <a:endParaRPr lang="en-US" sz="2700" spc="-1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ts val="3130"/>
              </a:lnSpc>
              <a:spcBef>
                <a:spcPts val="5"/>
              </a:spcBef>
            </a:pPr>
            <a:endParaRPr lang="en-US" sz="2700" spc="-1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ts val="3130"/>
              </a:lnSpc>
              <a:spcBef>
                <a:spcPts val="5"/>
              </a:spcBef>
            </a:pPr>
            <a:r>
              <a:rPr lang="en-US" sz="2700" spc="-15" dirty="0">
                <a:solidFill>
                  <a:srgbClr val="FFFFFF"/>
                </a:solidFill>
                <a:latin typeface="Arial"/>
                <a:cs typeface="Arial"/>
              </a:rPr>
              <a:t>Up to 46% of funds are designated in the Smart Contract for marketing via the referral rewards plan.</a:t>
            </a:r>
          </a:p>
          <a:p>
            <a:pPr marL="12700" marR="5080">
              <a:lnSpc>
                <a:spcPts val="3130"/>
              </a:lnSpc>
              <a:spcBef>
                <a:spcPts val="5"/>
              </a:spcBef>
            </a:pPr>
            <a:endParaRPr lang="en-US" sz="2700" spc="-1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ts val="3130"/>
              </a:lnSpc>
              <a:spcBef>
                <a:spcPts val="5"/>
              </a:spcBef>
            </a:pPr>
            <a:r>
              <a:rPr lang="en-US" sz="2700" spc="-15" dirty="0">
                <a:solidFill>
                  <a:srgbClr val="FFFFFF"/>
                </a:solidFill>
                <a:latin typeface="Arial"/>
                <a:cs typeface="Arial"/>
              </a:rPr>
              <a:t>Daisy is not available in the US.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6457C16-DB23-42C6-B039-C18921D15697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investment into trading. Daisy project was created to crowdfund Daisy AI development.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61466" y="10078311"/>
            <a:ext cx="5642633" cy="1230245"/>
            <a:chOff x="14461466" y="10078311"/>
            <a:chExt cx="5642633" cy="1230245"/>
          </a:xfrm>
        </p:grpSpPr>
        <p:sp>
          <p:nvSpPr>
            <p:cNvPr id="4" name="object 4"/>
            <p:cNvSpPr/>
            <p:nvPr/>
          </p:nvSpPr>
          <p:spPr>
            <a:xfrm>
              <a:off x="14461466" y="10078311"/>
              <a:ext cx="5642633" cy="12302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972" y="10203962"/>
              <a:ext cx="3666786" cy="6177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701336" y="1033999"/>
            <a:ext cx="4701427" cy="85861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104313" y="1070648"/>
            <a:ext cx="4743311" cy="8512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9240" y="1120876"/>
            <a:ext cx="4218038" cy="8347589"/>
          </a:xfrm>
          <a:prstGeom prst="rect">
            <a:avLst/>
          </a:prstGeom>
          <a:blipFill>
            <a:blip r:embed="rId6" cstate="print"/>
            <a:stretch>
              <a:fillRect l="-10095" t="-1354" r="-9308" b="-213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EA7700-57CA-4410-83B2-4722390A5D61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investment into trading. Daisy project was created to crowdfund Daisy AI development.</a:t>
            </a: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20CE492-C3A7-1C40-85AB-B439A5F74848}"/>
              </a:ext>
            </a:extLst>
          </p:cNvPr>
          <p:cNvSpPr/>
          <p:nvPr/>
        </p:nvSpPr>
        <p:spPr>
          <a:xfrm>
            <a:off x="0" y="0"/>
            <a:ext cx="20104099" cy="11308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F5F768-EF79-6D4D-AAAE-BC2F2D931A7A}"/>
              </a:ext>
            </a:extLst>
          </p:cNvPr>
          <p:cNvSpPr/>
          <p:nvPr/>
        </p:nvSpPr>
        <p:spPr>
          <a:xfrm>
            <a:off x="5403850" y="10528837"/>
            <a:ext cx="9220200" cy="688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4A1C552-1258-E54D-875A-36048F4B4232}"/>
              </a:ext>
            </a:extLst>
          </p:cNvPr>
          <p:cNvSpPr txBox="1">
            <a:spLocks/>
          </p:cNvSpPr>
          <p:nvPr/>
        </p:nvSpPr>
        <p:spPr>
          <a:xfrm>
            <a:off x="5213928" y="10531475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099" cy="113085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6380593" y="1596519"/>
              <a:ext cx="8269108" cy="97120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10280" y="509565"/>
              <a:ext cx="3806568" cy="5104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192308" y="1522506"/>
            <a:ext cx="1047527" cy="1047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90946" y="1359758"/>
            <a:ext cx="1522730" cy="0"/>
          </a:xfrm>
          <a:custGeom>
            <a:avLst/>
            <a:gdLst/>
            <a:ahLst/>
            <a:cxnLst/>
            <a:rect l="l" t="t" r="r" b="b"/>
            <a:pathLst>
              <a:path w="1522729">
                <a:moveTo>
                  <a:pt x="0" y="0"/>
                </a:moveTo>
                <a:lnTo>
                  <a:pt x="1522206" y="0"/>
                </a:lnTo>
              </a:path>
            </a:pathLst>
          </a:custGeom>
          <a:ln w="2094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85697" y="1558572"/>
            <a:ext cx="5734050" cy="1290955"/>
            <a:chOff x="985697" y="1558572"/>
            <a:chExt cx="5734050" cy="1290955"/>
          </a:xfrm>
        </p:grpSpPr>
        <p:sp>
          <p:nvSpPr>
            <p:cNvPr id="9" name="object 9"/>
            <p:cNvSpPr/>
            <p:nvPr/>
          </p:nvSpPr>
          <p:spPr>
            <a:xfrm>
              <a:off x="1415867" y="1709376"/>
              <a:ext cx="5303651" cy="10527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5697" y="1558572"/>
              <a:ext cx="1338818" cy="12906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1348" y="1684222"/>
              <a:ext cx="1087755" cy="1039494"/>
            </a:xfrm>
            <a:custGeom>
              <a:avLst/>
              <a:gdLst/>
              <a:ahLst/>
              <a:cxnLst/>
              <a:rect l="l" t="t" r="r" b="b"/>
              <a:pathLst>
                <a:path w="1087755" h="1039494">
                  <a:moveTo>
                    <a:pt x="543758" y="0"/>
                  </a:moveTo>
                  <a:lnTo>
                    <a:pt x="497417" y="1879"/>
                  </a:lnTo>
                  <a:lnTo>
                    <a:pt x="451347" y="7516"/>
                  </a:lnTo>
                  <a:lnTo>
                    <a:pt x="405820" y="16911"/>
                  </a:lnTo>
                  <a:lnTo>
                    <a:pt x="361107" y="30065"/>
                  </a:lnTo>
                  <a:lnTo>
                    <a:pt x="317481" y="46977"/>
                  </a:lnTo>
                  <a:lnTo>
                    <a:pt x="275211" y="67647"/>
                  </a:lnTo>
                  <a:lnTo>
                    <a:pt x="234571" y="92075"/>
                  </a:lnTo>
                  <a:lnTo>
                    <a:pt x="195831" y="120261"/>
                  </a:lnTo>
                  <a:lnTo>
                    <a:pt x="159262" y="152206"/>
                  </a:lnTo>
                  <a:lnTo>
                    <a:pt x="125837" y="187153"/>
                  </a:lnTo>
                  <a:lnTo>
                    <a:pt x="96344" y="224177"/>
                  </a:lnTo>
                  <a:lnTo>
                    <a:pt x="70783" y="263016"/>
                  </a:lnTo>
                  <a:lnTo>
                    <a:pt x="49155" y="303412"/>
                  </a:lnTo>
                  <a:lnTo>
                    <a:pt x="31459" y="345105"/>
                  </a:lnTo>
                  <a:lnTo>
                    <a:pt x="17695" y="387836"/>
                  </a:lnTo>
                  <a:lnTo>
                    <a:pt x="7864" y="431346"/>
                  </a:lnTo>
                  <a:lnTo>
                    <a:pt x="1966" y="475374"/>
                  </a:lnTo>
                  <a:lnTo>
                    <a:pt x="0" y="519662"/>
                  </a:lnTo>
                  <a:lnTo>
                    <a:pt x="1966" y="563950"/>
                  </a:lnTo>
                  <a:lnTo>
                    <a:pt x="7864" y="607978"/>
                  </a:lnTo>
                  <a:lnTo>
                    <a:pt x="17695" y="651488"/>
                  </a:lnTo>
                  <a:lnTo>
                    <a:pt x="31459" y="694219"/>
                  </a:lnTo>
                  <a:lnTo>
                    <a:pt x="49155" y="735912"/>
                  </a:lnTo>
                  <a:lnTo>
                    <a:pt x="70783" y="776309"/>
                  </a:lnTo>
                  <a:lnTo>
                    <a:pt x="96344" y="815148"/>
                  </a:lnTo>
                  <a:lnTo>
                    <a:pt x="125837" y="852172"/>
                  </a:lnTo>
                  <a:lnTo>
                    <a:pt x="159262" y="887119"/>
                  </a:lnTo>
                  <a:lnTo>
                    <a:pt x="195831" y="919064"/>
                  </a:lnTo>
                  <a:lnTo>
                    <a:pt x="234571" y="947250"/>
                  </a:lnTo>
                  <a:lnTo>
                    <a:pt x="275211" y="971678"/>
                  </a:lnTo>
                  <a:lnTo>
                    <a:pt x="317481" y="992348"/>
                  </a:lnTo>
                  <a:lnTo>
                    <a:pt x="361107" y="1009259"/>
                  </a:lnTo>
                  <a:lnTo>
                    <a:pt x="405820" y="1022413"/>
                  </a:lnTo>
                  <a:lnTo>
                    <a:pt x="451347" y="1031808"/>
                  </a:lnTo>
                  <a:lnTo>
                    <a:pt x="497417" y="1037446"/>
                  </a:lnTo>
                  <a:lnTo>
                    <a:pt x="543758" y="1039325"/>
                  </a:lnTo>
                  <a:lnTo>
                    <a:pt x="590100" y="1037446"/>
                  </a:lnTo>
                  <a:lnTo>
                    <a:pt x="636170" y="1031808"/>
                  </a:lnTo>
                  <a:lnTo>
                    <a:pt x="681697" y="1022413"/>
                  </a:lnTo>
                  <a:lnTo>
                    <a:pt x="726409" y="1009259"/>
                  </a:lnTo>
                  <a:lnTo>
                    <a:pt x="770036" y="992348"/>
                  </a:lnTo>
                  <a:lnTo>
                    <a:pt x="812305" y="971678"/>
                  </a:lnTo>
                  <a:lnTo>
                    <a:pt x="852946" y="947250"/>
                  </a:lnTo>
                  <a:lnTo>
                    <a:pt x="891686" y="919064"/>
                  </a:lnTo>
                  <a:lnTo>
                    <a:pt x="928254" y="887119"/>
                  </a:lnTo>
                  <a:lnTo>
                    <a:pt x="961679" y="852172"/>
                  </a:lnTo>
                  <a:lnTo>
                    <a:pt x="991173" y="815148"/>
                  </a:lnTo>
                  <a:lnTo>
                    <a:pt x="1016734" y="776309"/>
                  </a:lnTo>
                  <a:lnTo>
                    <a:pt x="1038362" y="735912"/>
                  </a:lnTo>
                  <a:lnTo>
                    <a:pt x="1056058" y="694219"/>
                  </a:lnTo>
                  <a:lnTo>
                    <a:pt x="1069821" y="651488"/>
                  </a:lnTo>
                  <a:lnTo>
                    <a:pt x="1079653" y="607978"/>
                  </a:lnTo>
                  <a:lnTo>
                    <a:pt x="1085551" y="563950"/>
                  </a:lnTo>
                  <a:lnTo>
                    <a:pt x="1087517" y="519662"/>
                  </a:lnTo>
                  <a:lnTo>
                    <a:pt x="1085551" y="475374"/>
                  </a:lnTo>
                  <a:lnTo>
                    <a:pt x="1079653" y="431346"/>
                  </a:lnTo>
                  <a:lnTo>
                    <a:pt x="1069821" y="387836"/>
                  </a:lnTo>
                  <a:lnTo>
                    <a:pt x="1056058" y="345105"/>
                  </a:lnTo>
                  <a:lnTo>
                    <a:pt x="1038362" y="303412"/>
                  </a:lnTo>
                  <a:lnTo>
                    <a:pt x="1016734" y="263016"/>
                  </a:lnTo>
                  <a:lnTo>
                    <a:pt x="991173" y="224177"/>
                  </a:lnTo>
                  <a:lnTo>
                    <a:pt x="961679" y="187153"/>
                  </a:lnTo>
                  <a:lnTo>
                    <a:pt x="928254" y="152206"/>
                  </a:lnTo>
                  <a:lnTo>
                    <a:pt x="891686" y="120261"/>
                  </a:lnTo>
                  <a:lnTo>
                    <a:pt x="852946" y="92075"/>
                  </a:lnTo>
                  <a:lnTo>
                    <a:pt x="812305" y="67647"/>
                  </a:lnTo>
                  <a:lnTo>
                    <a:pt x="770036" y="46977"/>
                  </a:lnTo>
                  <a:lnTo>
                    <a:pt x="726409" y="30065"/>
                  </a:lnTo>
                  <a:lnTo>
                    <a:pt x="681697" y="16911"/>
                  </a:lnTo>
                  <a:lnTo>
                    <a:pt x="636170" y="7516"/>
                  </a:lnTo>
                  <a:lnTo>
                    <a:pt x="590100" y="1879"/>
                  </a:lnTo>
                  <a:lnTo>
                    <a:pt x="543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1348" y="1684223"/>
              <a:ext cx="1087755" cy="1039494"/>
            </a:xfrm>
            <a:custGeom>
              <a:avLst/>
              <a:gdLst/>
              <a:ahLst/>
              <a:cxnLst/>
              <a:rect l="l" t="t" r="r" b="b"/>
              <a:pathLst>
                <a:path w="1087755" h="1039494">
                  <a:moveTo>
                    <a:pt x="928254" y="152205"/>
                  </a:moveTo>
                  <a:lnTo>
                    <a:pt x="961680" y="187153"/>
                  </a:lnTo>
                  <a:lnTo>
                    <a:pt x="991173" y="224176"/>
                  </a:lnTo>
                  <a:lnTo>
                    <a:pt x="1016733" y="263016"/>
                  </a:lnTo>
                  <a:lnTo>
                    <a:pt x="1038362" y="303412"/>
                  </a:lnTo>
                  <a:lnTo>
                    <a:pt x="1056058" y="345105"/>
                  </a:lnTo>
                  <a:lnTo>
                    <a:pt x="1069821" y="387836"/>
                  </a:lnTo>
                  <a:lnTo>
                    <a:pt x="1079652" y="431346"/>
                  </a:lnTo>
                  <a:lnTo>
                    <a:pt x="1085551" y="475374"/>
                  </a:lnTo>
                  <a:lnTo>
                    <a:pt x="1087517" y="519662"/>
                  </a:lnTo>
                  <a:lnTo>
                    <a:pt x="1085551" y="563950"/>
                  </a:lnTo>
                  <a:lnTo>
                    <a:pt x="1079652" y="607978"/>
                  </a:lnTo>
                  <a:lnTo>
                    <a:pt x="1069821" y="651488"/>
                  </a:lnTo>
                  <a:lnTo>
                    <a:pt x="1056058" y="694219"/>
                  </a:lnTo>
                  <a:lnTo>
                    <a:pt x="1038362" y="735912"/>
                  </a:lnTo>
                  <a:lnTo>
                    <a:pt x="1016733" y="776309"/>
                  </a:lnTo>
                  <a:lnTo>
                    <a:pt x="991173" y="815148"/>
                  </a:lnTo>
                  <a:lnTo>
                    <a:pt x="961680" y="852171"/>
                  </a:lnTo>
                  <a:lnTo>
                    <a:pt x="928254" y="887119"/>
                  </a:lnTo>
                  <a:lnTo>
                    <a:pt x="891686" y="919063"/>
                  </a:lnTo>
                  <a:lnTo>
                    <a:pt x="852946" y="947250"/>
                  </a:lnTo>
                  <a:lnTo>
                    <a:pt x="812305" y="971678"/>
                  </a:lnTo>
                  <a:lnTo>
                    <a:pt x="770036" y="992347"/>
                  </a:lnTo>
                  <a:lnTo>
                    <a:pt x="726409" y="1009259"/>
                  </a:lnTo>
                  <a:lnTo>
                    <a:pt x="681697" y="1022413"/>
                  </a:lnTo>
                  <a:lnTo>
                    <a:pt x="636170" y="1031808"/>
                  </a:lnTo>
                  <a:lnTo>
                    <a:pt x="590100" y="1037445"/>
                  </a:lnTo>
                  <a:lnTo>
                    <a:pt x="543758" y="1039324"/>
                  </a:lnTo>
                  <a:lnTo>
                    <a:pt x="497417" y="1037445"/>
                  </a:lnTo>
                  <a:lnTo>
                    <a:pt x="451347" y="1031808"/>
                  </a:lnTo>
                  <a:lnTo>
                    <a:pt x="405820" y="1022413"/>
                  </a:lnTo>
                  <a:lnTo>
                    <a:pt x="361107" y="1009259"/>
                  </a:lnTo>
                  <a:lnTo>
                    <a:pt x="317481" y="992347"/>
                  </a:lnTo>
                  <a:lnTo>
                    <a:pt x="275212" y="971678"/>
                  </a:lnTo>
                  <a:lnTo>
                    <a:pt x="234571" y="947250"/>
                  </a:lnTo>
                  <a:lnTo>
                    <a:pt x="195831" y="919063"/>
                  </a:lnTo>
                  <a:lnTo>
                    <a:pt x="159263" y="887119"/>
                  </a:lnTo>
                  <a:lnTo>
                    <a:pt x="125837" y="852171"/>
                  </a:lnTo>
                  <a:lnTo>
                    <a:pt x="96344" y="815148"/>
                  </a:lnTo>
                  <a:lnTo>
                    <a:pt x="70783" y="776309"/>
                  </a:lnTo>
                  <a:lnTo>
                    <a:pt x="49155" y="735912"/>
                  </a:lnTo>
                  <a:lnTo>
                    <a:pt x="31459" y="694219"/>
                  </a:lnTo>
                  <a:lnTo>
                    <a:pt x="17695" y="651488"/>
                  </a:lnTo>
                  <a:lnTo>
                    <a:pt x="7864" y="607978"/>
                  </a:lnTo>
                  <a:lnTo>
                    <a:pt x="1966" y="563950"/>
                  </a:lnTo>
                  <a:lnTo>
                    <a:pt x="0" y="519662"/>
                  </a:lnTo>
                  <a:lnTo>
                    <a:pt x="1966" y="475374"/>
                  </a:lnTo>
                  <a:lnTo>
                    <a:pt x="7864" y="431346"/>
                  </a:lnTo>
                  <a:lnTo>
                    <a:pt x="17695" y="387836"/>
                  </a:lnTo>
                  <a:lnTo>
                    <a:pt x="31459" y="345105"/>
                  </a:lnTo>
                  <a:lnTo>
                    <a:pt x="49155" y="303412"/>
                  </a:lnTo>
                  <a:lnTo>
                    <a:pt x="70783" y="263016"/>
                  </a:lnTo>
                  <a:lnTo>
                    <a:pt x="96344" y="224176"/>
                  </a:lnTo>
                  <a:lnTo>
                    <a:pt x="125837" y="187153"/>
                  </a:lnTo>
                  <a:lnTo>
                    <a:pt x="159263" y="152205"/>
                  </a:lnTo>
                  <a:lnTo>
                    <a:pt x="195831" y="120261"/>
                  </a:lnTo>
                  <a:lnTo>
                    <a:pt x="234571" y="92075"/>
                  </a:lnTo>
                  <a:lnTo>
                    <a:pt x="275212" y="67646"/>
                  </a:lnTo>
                  <a:lnTo>
                    <a:pt x="317481" y="46977"/>
                  </a:lnTo>
                  <a:lnTo>
                    <a:pt x="361107" y="30065"/>
                  </a:lnTo>
                  <a:lnTo>
                    <a:pt x="405820" y="16911"/>
                  </a:lnTo>
                  <a:lnTo>
                    <a:pt x="451347" y="7516"/>
                  </a:lnTo>
                  <a:lnTo>
                    <a:pt x="497417" y="1879"/>
                  </a:lnTo>
                  <a:lnTo>
                    <a:pt x="543758" y="0"/>
                  </a:lnTo>
                  <a:lnTo>
                    <a:pt x="590100" y="1879"/>
                  </a:lnTo>
                  <a:lnTo>
                    <a:pt x="636170" y="7516"/>
                  </a:lnTo>
                  <a:lnTo>
                    <a:pt x="681697" y="16911"/>
                  </a:lnTo>
                  <a:lnTo>
                    <a:pt x="726409" y="30065"/>
                  </a:lnTo>
                  <a:lnTo>
                    <a:pt x="770036" y="46977"/>
                  </a:lnTo>
                  <a:lnTo>
                    <a:pt x="812305" y="67646"/>
                  </a:lnTo>
                  <a:lnTo>
                    <a:pt x="852946" y="92075"/>
                  </a:lnTo>
                  <a:lnTo>
                    <a:pt x="891686" y="120261"/>
                  </a:lnTo>
                  <a:lnTo>
                    <a:pt x="928254" y="152205"/>
                  </a:lnTo>
                  <a:close/>
                </a:path>
              </a:pathLst>
            </a:custGeom>
            <a:ln w="4188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75809" y="1811901"/>
              <a:ext cx="862494" cy="8624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8429" y="1710388"/>
            <a:ext cx="2522220" cy="72136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95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2012</a:t>
            </a:r>
            <a:endParaRPr sz="1950">
              <a:latin typeface="Trebuchet MS"/>
              <a:cs typeface="Trebuchet MS"/>
            </a:endParaRPr>
          </a:p>
          <a:p>
            <a:pPr marL="200660" indent="-188595">
              <a:lnSpc>
                <a:spcPct val="100000"/>
              </a:lnSpc>
              <a:spcBef>
                <a:spcPts val="515"/>
              </a:spcBef>
              <a:buChar char="•"/>
              <a:tabLst>
                <a:tab pos="201295" algn="l"/>
              </a:tabLst>
            </a:pP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Registration 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Endotech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74488" y="3774602"/>
            <a:ext cx="8521700" cy="1409700"/>
            <a:chOff x="1574488" y="3774602"/>
            <a:chExt cx="8521700" cy="1409700"/>
          </a:xfrm>
        </p:grpSpPr>
        <p:sp>
          <p:nvSpPr>
            <p:cNvPr id="16" name="object 16"/>
            <p:cNvSpPr/>
            <p:nvPr/>
          </p:nvSpPr>
          <p:spPr>
            <a:xfrm>
              <a:off x="2074467" y="3774602"/>
              <a:ext cx="8021502" cy="13224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4488" y="3893497"/>
              <a:ext cx="1338818" cy="12906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00139" y="4019147"/>
              <a:ext cx="1087755" cy="1039494"/>
            </a:xfrm>
            <a:custGeom>
              <a:avLst/>
              <a:gdLst/>
              <a:ahLst/>
              <a:cxnLst/>
              <a:rect l="l" t="t" r="r" b="b"/>
              <a:pathLst>
                <a:path w="1087755" h="1039495">
                  <a:moveTo>
                    <a:pt x="543758" y="0"/>
                  </a:moveTo>
                  <a:lnTo>
                    <a:pt x="497417" y="1879"/>
                  </a:lnTo>
                  <a:lnTo>
                    <a:pt x="451347" y="7516"/>
                  </a:lnTo>
                  <a:lnTo>
                    <a:pt x="405820" y="16911"/>
                  </a:lnTo>
                  <a:lnTo>
                    <a:pt x="361107" y="30065"/>
                  </a:lnTo>
                  <a:lnTo>
                    <a:pt x="317480" y="46977"/>
                  </a:lnTo>
                  <a:lnTo>
                    <a:pt x="275211" y="67647"/>
                  </a:lnTo>
                  <a:lnTo>
                    <a:pt x="234571" y="92075"/>
                  </a:lnTo>
                  <a:lnTo>
                    <a:pt x="195831" y="120261"/>
                  </a:lnTo>
                  <a:lnTo>
                    <a:pt x="159262" y="152206"/>
                  </a:lnTo>
                  <a:lnTo>
                    <a:pt x="125837" y="187153"/>
                  </a:lnTo>
                  <a:lnTo>
                    <a:pt x="96344" y="224177"/>
                  </a:lnTo>
                  <a:lnTo>
                    <a:pt x="70783" y="263016"/>
                  </a:lnTo>
                  <a:lnTo>
                    <a:pt x="49155" y="303412"/>
                  </a:lnTo>
                  <a:lnTo>
                    <a:pt x="31459" y="345105"/>
                  </a:lnTo>
                  <a:lnTo>
                    <a:pt x="17695" y="387837"/>
                  </a:lnTo>
                  <a:lnTo>
                    <a:pt x="7864" y="431346"/>
                  </a:lnTo>
                  <a:lnTo>
                    <a:pt x="1966" y="475375"/>
                  </a:lnTo>
                  <a:lnTo>
                    <a:pt x="0" y="519662"/>
                  </a:lnTo>
                  <a:lnTo>
                    <a:pt x="1966" y="563950"/>
                  </a:lnTo>
                  <a:lnTo>
                    <a:pt x="7864" y="607979"/>
                  </a:lnTo>
                  <a:lnTo>
                    <a:pt x="17695" y="651488"/>
                  </a:lnTo>
                  <a:lnTo>
                    <a:pt x="31459" y="694219"/>
                  </a:lnTo>
                  <a:lnTo>
                    <a:pt x="49155" y="735913"/>
                  </a:lnTo>
                  <a:lnTo>
                    <a:pt x="70783" y="776309"/>
                  </a:lnTo>
                  <a:lnTo>
                    <a:pt x="96344" y="815148"/>
                  </a:lnTo>
                  <a:lnTo>
                    <a:pt x="125837" y="852172"/>
                  </a:lnTo>
                  <a:lnTo>
                    <a:pt x="159262" y="887119"/>
                  </a:lnTo>
                  <a:lnTo>
                    <a:pt x="195831" y="919064"/>
                  </a:lnTo>
                  <a:lnTo>
                    <a:pt x="234571" y="947250"/>
                  </a:lnTo>
                  <a:lnTo>
                    <a:pt x="275211" y="971678"/>
                  </a:lnTo>
                  <a:lnTo>
                    <a:pt x="317480" y="992348"/>
                  </a:lnTo>
                  <a:lnTo>
                    <a:pt x="361107" y="1009259"/>
                  </a:lnTo>
                  <a:lnTo>
                    <a:pt x="405820" y="1022413"/>
                  </a:lnTo>
                  <a:lnTo>
                    <a:pt x="451347" y="1031808"/>
                  </a:lnTo>
                  <a:lnTo>
                    <a:pt x="497417" y="1037446"/>
                  </a:lnTo>
                  <a:lnTo>
                    <a:pt x="543758" y="1039325"/>
                  </a:lnTo>
                  <a:lnTo>
                    <a:pt x="590100" y="1037446"/>
                  </a:lnTo>
                  <a:lnTo>
                    <a:pt x="636170" y="1031808"/>
                  </a:lnTo>
                  <a:lnTo>
                    <a:pt x="681697" y="1022413"/>
                  </a:lnTo>
                  <a:lnTo>
                    <a:pt x="726409" y="1009259"/>
                  </a:lnTo>
                  <a:lnTo>
                    <a:pt x="770036" y="992348"/>
                  </a:lnTo>
                  <a:lnTo>
                    <a:pt x="812305" y="971678"/>
                  </a:lnTo>
                  <a:lnTo>
                    <a:pt x="852945" y="947250"/>
                  </a:lnTo>
                  <a:lnTo>
                    <a:pt x="891686" y="919064"/>
                  </a:lnTo>
                  <a:lnTo>
                    <a:pt x="928254" y="887119"/>
                  </a:lnTo>
                  <a:lnTo>
                    <a:pt x="961679" y="852172"/>
                  </a:lnTo>
                  <a:lnTo>
                    <a:pt x="991172" y="815148"/>
                  </a:lnTo>
                  <a:lnTo>
                    <a:pt x="1016733" y="776309"/>
                  </a:lnTo>
                  <a:lnTo>
                    <a:pt x="1038361" y="735913"/>
                  </a:lnTo>
                  <a:lnTo>
                    <a:pt x="1056057" y="694219"/>
                  </a:lnTo>
                  <a:lnTo>
                    <a:pt x="1069821" y="651488"/>
                  </a:lnTo>
                  <a:lnTo>
                    <a:pt x="1079652" y="607979"/>
                  </a:lnTo>
                  <a:lnTo>
                    <a:pt x="1085550" y="563950"/>
                  </a:lnTo>
                  <a:lnTo>
                    <a:pt x="1087517" y="519662"/>
                  </a:lnTo>
                  <a:lnTo>
                    <a:pt x="1085550" y="475375"/>
                  </a:lnTo>
                  <a:lnTo>
                    <a:pt x="1079652" y="431346"/>
                  </a:lnTo>
                  <a:lnTo>
                    <a:pt x="1069821" y="387837"/>
                  </a:lnTo>
                  <a:lnTo>
                    <a:pt x="1056057" y="345105"/>
                  </a:lnTo>
                  <a:lnTo>
                    <a:pt x="1038361" y="303412"/>
                  </a:lnTo>
                  <a:lnTo>
                    <a:pt x="1016733" y="263016"/>
                  </a:lnTo>
                  <a:lnTo>
                    <a:pt x="991172" y="224177"/>
                  </a:lnTo>
                  <a:lnTo>
                    <a:pt x="961679" y="187153"/>
                  </a:lnTo>
                  <a:lnTo>
                    <a:pt x="928254" y="152206"/>
                  </a:lnTo>
                  <a:lnTo>
                    <a:pt x="891686" y="120261"/>
                  </a:lnTo>
                  <a:lnTo>
                    <a:pt x="852945" y="92075"/>
                  </a:lnTo>
                  <a:lnTo>
                    <a:pt x="812305" y="67647"/>
                  </a:lnTo>
                  <a:lnTo>
                    <a:pt x="770036" y="46977"/>
                  </a:lnTo>
                  <a:lnTo>
                    <a:pt x="726409" y="30065"/>
                  </a:lnTo>
                  <a:lnTo>
                    <a:pt x="681697" y="16911"/>
                  </a:lnTo>
                  <a:lnTo>
                    <a:pt x="636170" y="7516"/>
                  </a:lnTo>
                  <a:lnTo>
                    <a:pt x="590100" y="1879"/>
                  </a:lnTo>
                  <a:lnTo>
                    <a:pt x="543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00138" y="4019147"/>
              <a:ext cx="1087755" cy="1039494"/>
            </a:xfrm>
            <a:custGeom>
              <a:avLst/>
              <a:gdLst/>
              <a:ahLst/>
              <a:cxnLst/>
              <a:rect l="l" t="t" r="r" b="b"/>
              <a:pathLst>
                <a:path w="1087755" h="1039495">
                  <a:moveTo>
                    <a:pt x="928254" y="152205"/>
                  </a:moveTo>
                  <a:lnTo>
                    <a:pt x="961680" y="187153"/>
                  </a:lnTo>
                  <a:lnTo>
                    <a:pt x="991173" y="224176"/>
                  </a:lnTo>
                  <a:lnTo>
                    <a:pt x="1016733" y="263016"/>
                  </a:lnTo>
                  <a:lnTo>
                    <a:pt x="1038362" y="303412"/>
                  </a:lnTo>
                  <a:lnTo>
                    <a:pt x="1056058" y="345105"/>
                  </a:lnTo>
                  <a:lnTo>
                    <a:pt x="1069821" y="387836"/>
                  </a:lnTo>
                  <a:lnTo>
                    <a:pt x="1079652" y="431346"/>
                  </a:lnTo>
                  <a:lnTo>
                    <a:pt x="1085551" y="475374"/>
                  </a:lnTo>
                  <a:lnTo>
                    <a:pt x="1087517" y="519662"/>
                  </a:lnTo>
                  <a:lnTo>
                    <a:pt x="1085551" y="563950"/>
                  </a:lnTo>
                  <a:lnTo>
                    <a:pt x="1079652" y="607978"/>
                  </a:lnTo>
                  <a:lnTo>
                    <a:pt x="1069821" y="651488"/>
                  </a:lnTo>
                  <a:lnTo>
                    <a:pt x="1056058" y="694219"/>
                  </a:lnTo>
                  <a:lnTo>
                    <a:pt x="1038362" y="735912"/>
                  </a:lnTo>
                  <a:lnTo>
                    <a:pt x="1016733" y="776309"/>
                  </a:lnTo>
                  <a:lnTo>
                    <a:pt x="991173" y="815148"/>
                  </a:lnTo>
                  <a:lnTo>
                    <a:pt x="961680" y="852171"/>
                  </a:lnTo>
                  <a:lnTo>
                    <a:pt x="928254" y="887119"/>
                  </a:lnTo>
                  <a:lnTo>
                    <a:pt x="891686" y="919063"/>
                  </a:lnTo>
                  <a:lnTo>
                    <a:pt x="852946" y="947250"/>
                  </a:lnTo>
                  <a:lnTo>
                    <a:pt x="812305" y="971678"/>
                  </a:lnTo>
                  <a:lnTo>
                    <a:pt x="770036" y="992347"/>
                  </a:lnTo>
                  <a:lnTo>
                    <a:pt x="726409" y="1009259"/>
                  </a:lnTo>
                  <a:lnTo>
                    <a:pt x="681697" y="1022413"/>
                  </a:lnTo>
                  <a:lnTo>
                    <a:pt x="636170" y="1031808"/>
                  </a:lnTo>
                  <a:lnTo>
                    <a:pt x="590100" y="1037445"/>
                  </a:lnTo>
                  <a:lnTo>
                    <a:pt x="543758" y="1039324"/>
                  </a:lnTo>
                  <a:lnTo>
                    <a:pt x="497417" y="1037445"/>
                  </a:lnTo>
                  <a:lnTo>
                    <a:pt x="451347" y="1031808"/>
                  </a:lnTo>
                  <a:lnTo>
                    <a:pt x="405820" y="1022413"/>
                  </a:lnTo>
                  <a:lnTo>
                    <a:pt x="361107" y="1009259"/>
                  </a:lnTo>
                  <a:lnTo>
                    <a:pt x="317481" y="992347"/>
                  </a:lnTo>
                  <a:lnTo>
                    <a:pt x="275212" y="971678"/>
                  </a:lnTo>
                  <a:lnTo>
                    <a:pt x="234571" y="947250"/>
                  </a:lnTo>
                  <a:lnTo>
                    <a:pt x="195831" y="919063"/>
                  </a:lnTo>
                  <a:lnTo>
                    <a:pt x="159263" y="887119"/>
                  </a:lnTo>
                  <a:lnTo>
                    <a:pt x="125837" y="852171"/>
                  </a:lnTo>
                  <a:lnTo>
                    <a:pt x="96344" y="815148"/>
                  </a:lnTo>
                  <a:lnTo>
                    <a:pt x="70783" y="776309"/>
                  </a:lnTo>
                  <a:lnTo>
                    <a:pt x="49155" y="735912"/>
                  </a:lnTo>
                  <a:lnTo>
                    <a:pt x="31459" y="694219"/>
                  </a:lnTo>
                  <a:lnTo>
                    <a:pt x="17695" y="651488"/>
                  </a:lnTo>
                  <a:lnTo>
                    <a:pt x="7864" y="607978"/>
                  </a:lnTo>
                  <a:lnTo>
                    <a:pt x="1966" y="563950"/>
                  </a:lnTo>
                  <a:lnTo>
                    <a:pt x="0" y="519662"/>
                  </a:lnTo>
                  <a:lnTo>
                    <a:pt x="1966" y="475374"/>
                  </a:lnTo>
                  <a:lnTo>
                    <a:pt x="7864" y="431346"/>
                  </a:lnTo>
                  <a:lnTo>
                    <a:pt x="17695" y="387836"/>
                  </a:lnTo>
                  <a:lnTo>
                    <a:pt x="31459" y="345105"/>
                  </a:lnTo>
                  <a:lnTo>
                    <a:pt x="49155" y="303412"/>
                  </a:lnTo>
                  <a:lnTo>
                    <a:pt x="70783" y="263016"/>
                  </a:lnTo>
                  <a:lnTo>
                    <a:pt x="96344" y="224176"/>
                  </a:lnTo>
                  <a:lnTo>
                    <a:pt x="125837" y="187153"/>
                  </a:lnTo>
                  <a:lnTo>
                    <a:pt x="159263" y="152205"/>
                  </a:lnTo>
                  <a:lnTo>
                    <a:pt x="195831" y="120261"/>
                  </a:lnTo>
                  <a:lnTo>
                    <a:pt x="234571" y="92075"/>
                  </a:lnTo>
                  <a:lnTo>
                    <a:pt x="275212" y="67646"/>
                  </a:lnTo>
                  <a:lnTo>
                    <a:pt x="317481" y="46977"/>
                  </a:lnTo>
                  <a:lnTo>
                    <a:pt x="361107" y="30065"/>
                  </a:lnTo>
                  <a:lnTo>
                    <a:pt x="405820" y="16911"/>
                  </a:lnTo>
                  <a:lnTo>
                    <a:pt x="451347" y="7516"/>
                  </a:lnTo>
                  <a:lnTo>
                    <a:pt x="497417" y="1879"/>
                  </a:lnTo>
                  <a:lnTo>
                    <a:pt x="543758" y="0"/>
                  </a:lnTo>
                  <a:lnTo>
                    <a:pt x="590100" y="1879"/>
                  </a:lnTo>
                  <a:lnTo>
                    <a:pt x="636170" y="7516"/>
                  </a:lnTo>
                  <a:lnTo>
                    <a:pt x="681697" y="16911"/>
                  </a:lnTo>
                  <a:lnTo>
                    <a:pt x="726409" y="30065"/>
                  </a:lnTo>
                  <a:lnTo>
                    <a:pt x="770036" y="46977"/>
                  </a:lnTo>
                  <a:lnTo>
                    <a:pt x="812305" y="67646"/>
                  </a:lnTo>
                  <a:lnTo>
                    <a:pt x="852946" y="92075"/>
                  </a:lnTo>
                  <a:lnTo>
                    <a:pt x="891686" y="120261"/>
                  </a:lnTo>
                  <a:lnTo>
                    <a:pt x="928254" y="152205"/>
                  </a:lnTo>
                  <a:close/>
                </a:path>
              </a:pathLst>
            </a:custGeom>
            <a:ln w="4188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27425" y="4137402"/>
              <a:ext cx="862494" cy="8624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55269" y="4045396"/>
            <a:ext cx="3229610" cy="93091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95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2017</a:t>
            </a:r>
            <a:endParaRPr sz="1950">
              <a:latin typeface="Trebuchet MS"/>
              <a:cs typeface="Trebuchet MS"/>
            </a:endParaRPr>
          </a:p>
          <a:p>
            <a:pPr marL="200660" marR="5080" indent="-188595">
              <a:lnSpc>
                <a:spcPts val="1650"/>
              </a:lnSpc>
              <a:spcBef>
                <a:spcPts val="844"/>
              </a:spcBef>
              <a:buChar char="•"/>
              <a:tabLst>
                <a:tab pos="201295" algn="l"/>
              </a:tabLst>
            </a:pP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AI crypto trading developed and  </a:t>
            </a:r>
            <a:r>
              <a:rPr sz="1650" spc="-10" dirty="0">
                <a:solidFill>
                  <a:srgbClr val="FFFFFF"/>
                </a:solidFill>
                <a:latin typeface="Trebuchet MS"/>
                <a:cs typeface="Trebuchet MS"/>
              </a:rPr>
              <a:t>implemented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466825" y="1909526"/>
            <a:ext cx="6997700" cy="1876425"/>
            <a:chOff x="12466825" y="1909526"/>
            <a:chExt cx="6997700" cy="1876425"/>
          </a:xfrm>
        </p:grpSpPr>
        <p:sp>
          <p:nvSpPr>
            <p:cNvPr id="23" name="object 23"/>
            <p:cNvSpPr/>
            <p:nvPr/>
          </p:nvSpPr>
          <p:spPr>
            <a:xfrm>
              <a:off x="12466825" y="2060330"/>
              <a:ext cx="6409982" cy="17250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125668" y="1909526"/>
              <a:ext cx="1338818" cy="12906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251318" y="2035177"/>
              <a:ext cx="1087755" cy="1039494"/>
            </a:xfrm>
            <a:custGeom>
              <a:avLst/>
              <a:gdLst/>
              <a:ahLst/>
              <a:cxnLst/>
              <a:rect l="l" t="t" r="r" b="b"/>
              <a:pathLst>
                <a:path w="1087755" h="1039494">
                  <a:moveTo>
                    <a:pt x="543754" y="0"/>
                  </a:moveTo>
                  <a:lnTo>
                    <a:pt x="497413" y="1879"/>
                  </a:lnTo>
                  <a:lnTo>
                    <a:pt x="451343" y="7516"/>
                  </a:lnTo>
                  <a:lnTo>
                    <a:pt x="405817" y="16911"/>
                  </a:lnTo>
                  <a:lnTo>
                    <a:pt x="361104" y="30065"/>
                  </a:lnTo>
                  <a:lnTo>
                    <a:pt x="317478" y="46976"/>
                  </a:lnTo>
                  <a:lnTo>
                    <a:pt x="275209" y="67646"/>
                  </a:lnTo>
                  <a:lnTo>
                    <a:pt x="234569" y="92074"/>
                  </a:lnTo>
                  <a:lnTo>
                    <a:pt x="195830" y="120260"/>
                  </a:lnTo>
                  <a:lnTo>
                    <a:pt x="159262" y="152205"/>
                  </a:lnTo>
                  <a:lnTo>
                    <a:pt x="125836" y="187153"/>
                  </a:lnTo>
                  <a:lnTo>
                    <a:pt x="96343" y="224176"/>
                  </a:lnTo>
                  <a:lnTo>
                    <a:pt x="70783" y="263016"/>
                  </a:lnTo>
                  <a:lnTo>
                    <a:pt x="49154" y="303412"/>
                  </a:lnTo>
                  <a:lnTo>
                    <a:pt x="31459" y="345105"/>
                  </a:lnTo>
                  <a:lnTo>
                    <a:pt x="17695" y="387836"/>
                  </a:lnTo>
                  <a:lnTo>
                    <a:pt x="7864" y="431346"/>
                  </a:lnTo>
                  <a:lnTo>
                    <a:pt x="1966" y="475374"/>
                  </a:lnTo>
                  <a:lnTo>
                    <a:pt x="0" y="519662"/>
                  </a:lnTo>
                  <a:lnTo>
                    <a:pt x="1966" y="563950"/>
                  </a:lnTo>
                  <a:lnTo>
                    <a:pt x="7864" y="607979"/>
                  </a:lnTo>
                  <a:lnTo>
                    <a:pt x="17695" y="651488"/>
                  </a:lnTo>
                  <a:lnTo>
                    <a:pt x="31459" y="694219"/>
                  </a:lnTo>
                  <a:lnTo>
                    <a:pt x="49154" y="735913"/>
                  </a:lnTo>
                  <a:lnTo>
                    <a:pt x="70783" y="776309"/>
                  </a:lnTo>
                  <a:lnTo>
                    <a:pt x="96343" y="815148"/>
                  </a:lnTo>
                  <a:lnTo>
                    <a:pt x="125836" y="852172"/>
                  </a:lnTo>
                  <a:lnTo>
                    <a:pt x="159262" y="887120"/>
                  </a:lnTo>
                  <a:lnTo>
                    <a:pt x="195830" y="919064"/>
                  </a:lnTo>
                  <a:lnTo>
                    <a:pt x="234569" y="947250"/>
                  </a:lnTo>
                  <a:lnTo>
                    <a:pt x="275209" y="971678"/>
                  </a:lnTo>
                  <a:lnTo>
                    <a:pt x="317478" y="992348"/>
                  </a:lnTo>
                  <a:lnTo>
                    <a:pt x="361104" y="1009260"/>
                  </a:lnTo>
                  <a:lnTo>
                    <a:pt x="405817" y="1022413"/>
                  </a:lnTo>
                  <a:lnTo>
                    <a:pt x="451343" y="1031809"/>
                  </a:lnTo>
                  <a:lnTo>
                    <a:pt x="497413" y="1037446"/>
                  </a:lnTo>
                  <a:lnTo>
                    <a:pt x="543754" y="1039325"/>
                  </a:lnTo>
                  <a:lnTo>
                    <a:pt x="590095" y="1037446"/>
                  </a:lnTo>
                  <a:lnTo>
                    <a:pt x="636165" y="1031809"/>
                  </a:lnTo>
                  <a:lnTo>
                    <a:pt x="681692" y="1022413"/>
                  </a:lnTo>
                  <a:lnTo>
                    <a:pt x="726405" y="1009260"/>
                  </a:lnTo>
                  <a:lnTo>
                    <a:pt x="770032" y="992348"/>
                  </a:lnTo>
                  <a:lnTo>
                    <a:pt x="812302" y="971678"/>
                  </a:lnTo>
                  <a:lnTo>
                    <a:pt x="852943" y="947250"/>
                  </a:lnTo>
                  <a:lnTo>
                    <a:pt x="891684" y="919064"/>
                  </a:lnTo>
                  <a:lnTo>
                    <a:pt x="928254" y="887120"/>
                  </a:lnTo>
                  <a:lnTo>
                    <a:pt x="961679" y="852172"/>
                  </a:lnTo>
                  <a:lnTo>
                    <a:pt x="991172" y="815148"/>
                  </a:lnTo>
                  <a:lnTo>
                    <a:pt x="1016733" y="776309"/>
                  </a:lnTo>
                  <a:lnTo>
                    <a:pt x="1038361" y="735913"/>
                  </a:lnTo>
                  <a:lnTo>
                    <a:pt x="1056057" y="694219"/>
                  </a:lnTo>
                  <a:lnTo>
                    <a:pt x="1069820" y="651488"/>
                  </a:lnTo>
                  <a:lnTo>
                    <a:pt x="1079651" y="607979"/>
                  </a:lnTo>
                  <a:lnTo>
                    <a:pt x="1085550" y="563950"/>
                  </a:lnTo>
                  <a:lnTo>
                    <a:pt x="1087516" y="519662"/>
                  </a:lnTo>
                  <a:lnTo>
                    <a:pt x="1085550" y="475374"/>
                  </a:lnTo>
                  <a:lnTo>
                    <a:pt x="1079651" y="431346"/>
                  </a:lnTo>
                  <a:lnTo>
                    <a:pt x="1069820" y="387836"/>
                  </a:lnTo>
                  <a:lnTo>
                    <a:pt x="1056057" y="345105"/>
                  </a:lnTo>
                  <a:lnTo>
                    <a:pt x="1038361" y="303412"/>
                  </a:lnTo>
                  <a:lnTo>
                    <a:pt x="1016733" y="263016"/>
                  </a:lnTo>
                  <a:lnTo>
                    <a:pt x="991172" y="224176"/>
                  </a:lnTo>
                  <a:lnTo>
                    <a:pt x="961679" y="187153"/>
                  </a:lnTo>
                  <a:lnTo>
                    <a:pt x="928254" y="152205"/>
                  </a:lnTo>
                  <a:lnTo>
                    <a:pt x="891684" y="120260"/>
                  </a:lnTo>
                  <a:lnTo>
                    <a:pt x="852943" y="92074"/>
                  </a:lnTo>
                  <a:lnTo>
                    <a:pt x="812302" y="67646"/>
                  </a:lnTo>
                  <a:lnTo>
                    <a:pt x="770032" y="46976"/>
                  </a:lnTo>
                  <a:lnTo>
                    <a:pt x="726405" y="30065"/>
                  </a:lnTo>
                  <a:lnTo>
                    <a:pt x="681692" y="16911"/>
                  </a:lnTo>
                  <a:lnTo>
                    <a:pt x="636165" y="7516"/>
                  </a:lnTo>
                  <a:lnTo>
                    <a:pt x="590095" y="1879"/>
                  </a:lnTo>
                  <a:lnTo>
                    <a:pt x="5437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251318" y="2035177"/>
              <a:ext cx="1087755" cy="1039494"/>
            </a:xfrm>
            <a:custGeom>
              <a:avLst/>
              <a:gdLst/>
              <a:ahLst/>
              <a:cxnLst/>
              <a:rect l="l" t="t" r="r" b="b"/>
              <a:pathLst>
                <a:path w="1087755" h="1039494">
                  <a:moveTo>
                    <a:pt x="928254" y="152205"/>
                  </a:moveTo>
                  <a:lnTo>
                    <a:pt x="961680" y="187153"/>
                  </a:lnTo>
                  <a:lnTo>
                    <a:pt x="991173" y="224176"/>
                  </a:lnTo>
                  <a:lnTo>
                    <a:pt x="1016733" y="263016"/>
                  </a:lnTo>
                  <a:lnTo>
                    <a:pt x="1038362" y="303412"/>
                  </a:lnTo>
                  <a:lnTo>
                    <a:pt x="1056058" y="345105"/>
                  </a:lnTo>
                  <a:lnTo>
                    <a:pt x="1069821" y="387836"/>
                  </a:lnTo>
                  <a:lnTo>
                    <a:pt x="1079652" y="431346"/>
                  </a:lnTo>
                  <a:lnTo>
                    <a:pt x="1085551" y="475374"/>
                  </a:lnTo>
                  <a:lnTo>
                    <a:pt x="1087517" y="519662"/>
                  </a:lnTo>
                  <a:lnTo>
                    <a:pt x="1085551" y="563950"/>
                  </a:lnTo>
                  <a:lnTo>
                    <a:pt x="1079652" y="607978"/>
                  </a:lnTo>
                  <a:lnTo>
                    <a:pt x="1069821" y="651488"/>
                  </a:lnTo>
                  <a:lnTo>
                    <a:pt x="1056058" y="694219"/>
                  </a:lnTo>
                  <a:lnTo>
                    <a:pt x="1038362" y="735912"/>
                  </a:lnTo>
                  <a:lnTo>
                    <a:pt x="1016733" y="776309"/>
                  </a:lnTo>
                  <a:lnTo>
                    <a:pt x="991173" y="815148"/>
                  </a:lnTo>
                  <a:lnTo>
                    <a:pt x="961680" y="852171"/>
                  </a:lnTo>
                  <a:lnTo>
                    <a:pt x="928254" y="887119"/>
                  </a:lnTo>
                  <a:lnTo>
                    <a:pt x="891686" y="919063"/>
                  </a:lnTo>
                  <a:lnTo>
                    <a:pt x="852946" y="947250"/>
                  </a:lnTo>
                  <a:lnTo>
                    <a:pt x="812305" y="971678"/>
                  </a:lnTo>
                  <a:lnTo>
                    <a:pt x="770036" y="992347"/>
                  </a:lnTo>
                  <a:lnTo>
                    <a:pt x="726409" y="1009259"/>
                  </a:lnTo>
                  <a:lnTo>
                    <a:pt x="681697" y="1022413"/>
                  </a:lnTo>
                  <a:lnTo>
                    <a:pt x="636170" y="1031808"/>
                  </a:lnTo>
                  <a:lnTo>
                    <a:pt x="590100" y="1037445"/>
                  </a:lnTo>
                  <a:lnTo>
                    <a:pt x="543758" y="1039324"/>
                  </a:lnTo>
                  <a:lnTo>
                    <a:pt x="497417" y="1037445"/>
                  </a:lnTo>
                  <a:lnTo>
                    <a:pt x="451347" y="1031808"/>
                  </a:lnTo>
                  <a:lnTo>
                    <a:pt x="405820" y="1022413"/>
                  </a:lnTo>
                  <a:lnTo>
                    <a:pt x="361107" y="1009259"/>
                  </a:lnTo>
                  <a:lnTo>
                    <a:pt x="317481" y="992347"/>
                  </a:lnTo>
                  <a:lnTo>
                    <a:pt x="275212" y="971678"/>
                  </a:lnTo>
                  <a:lnTo>
                    <a:pt x="234571" y="947250"/>
                  </a:lnTo>
                  <a:lnTo>
                    <a:pt x="195831" y="919063"/>
                  </a:lnTo>
                  <a:lnTo>
                    <a:pt x="159263" y="887119"/>
                  </a:lnTo>
                  <a:lnTo>
                    <a:pt x="125837" y="852171"/>
                  </a:lnTo>
                  <a:lnTo>
                    <a:pt x="96344" y="815148"/>
                  </a:lnTo>
                  <a:lnTo>
                    <a:pt x="70783" y="776309"/>
                  </a:lnTo>
                  <a:lnTo>
                    <a:pt x="49155" y="735912"/>
                  </a:lnTo>
                  <a:lnTo>
                    <a:pt x="31459" y="694219"/>
                  </a:lnTo>
                  <a:lnTo>
                    <a:pt x="17695" y="651488"/>
                  </a:lnTo>
                  <a:lnTo>
                    <a:pt x="7864" y="607978"/>
                  </a:lnTo>
                  <a:lnTo>
                    <a:pt x="1966" y="563950"/>
                  </a:lnTo>
                  <a:lnTo>
                    <a:pt x="0" y="519662"/>
                  </a:lnTo>
                  <a:lnTo>
                    <a:pt x="1966" y="475374"/>
                  </a:lnTo>
                  <a:lnTo>
                    <a:pt x="7864" y="431346"/>
                  </a:lnTo>
                  <a:lnTo>
                    <a:pt x="17695" y="387836"/>
                  </a:lnTo>
                  <a:lnTo>
                    <a:pt x="31459" y="345105"/>
                  </a:lnTo>
                  <a:lnTo>
                    <a:pt x="49155" y="303412"/>
                  </a:lnTo>
                  <a:lnTo>
                    <a:pt x="70783" y="263016"/>
                  </a:lnTo>
                  <a:lnTo>
                    <a:pt x="96344" y="224176"/>
                  </a:lnTo>
                  <a:lnTo>
                    <a:pt x="125837" y="187153"/>
                  </a:lnTo>
                  <a:lnTo>
                    <a:pt x="159263" y="152205"/>
                  </a:lnTo>
                  <a:lnTo>
                    <a:pt x="195831" y="120261"/>
                  </a:lnTo>
                  <a:lnTo>
                    <a:pt x="234571" y="92075"/>
                  </a:lnTo>
                  <a:lnTo>
                    <a:pt x="275212" y="67646"/>
                  </a:lnTo>
                  <a:lnTo>
                    <a:pt x="317481" y="46977"/>
                  </a:lnTo>
                  <a:lnTo>
                    <a:pt x="361107" y="30065"/>
                  </a:lnTo>
                  <a:lnTo>
                    <a:pt x="405820" y="16911"/>
                  </a:lnTo>
                  <a:lnTo>
                    <a:pt x="451347" y="7516"/>
                  </a:lnTo>
                  <a:lnTo>
                    <a:pt x="497417" y="1879"/>
                  </a:lnTo>
                  <a:lnTo>
                    <a:pt x="543758" y="0"/>
                  </a:lnTo>
                  <a:lnTo>
                    <a:pt x="590100" y="1879"/>
                  </a:lnTo>
                  <a:lnTo>
                    <a:pt x="636170" y="7516"/>
                  </a:lnTo>
                  <a:lnTo>
                    <a:pt x="681697" y="16911"/>
                  </a:lnTo>
                  <a:lnTo>
                    <a:pt x="726409" y="30065"/>
                  </a:lnTo>
                  <a:lnTo>
                    <a:pt x="770036" y="46977"/>
                  </a:lnTo>
                  <a:lnTo>
                    <a:pt x="812305" y="67646"/>
                  </a:lnTo>
                  <a:lnTo>
                    <a:pt x="852946" y="92075"/>
                  </a:lnTo>
                  <a:lnTo>
                    <a:pt x="891686" y="120261"/>
                  </a:lnTo>
                  <a:lnTo>
                    <a:pt x="928254" y="152205"/>
                  </a:lnTo>
                  <a:close/>
                </a:path>
              </a:pathLst>
            </a:custGeom>
            <a:ln w="4188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871694" y="2056746"/>
            <a:ext cx="4105910" cy="94043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503929">
              <a:lnSpc>
                <a:spcPct val="100000"/>
              </a:lnSpc>
              <a:spcBef>
                <a:spcPts val="735"/>
              </a:spcBef>
            </a:pPr>
            <a:r>
              <a:rPr sz="195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2018</a:t>
            </a:r>
            <a:endParaRPr sz="1950" dirty="0">
              <a:latin typeface="Trebuchet MS"/>
              <a:cs typeface="Trebuchet MS"/>
            </a:endParaRPr>
          </a:p>
          <a:p>
            <a:pPr marL="200660" marR="520700" indent="-188595">
              <a:lnSpc>
                <a:spcPts val="1730"/>
              </a:lnSpc>
              <a:spcBef>
                <a:spcPts val="780"/>
              </a:spcBef>
              <a:buChar char="•"/>
              <a:tabLst>
                <a:tab pos="201295" algn="l"/>
              </a:tabLst>
            </a:pP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Commercial use of AI crypto</a:t>
            </a:r>
            <a:r>
              <a:rPr sz="16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rebuchet MS"/>
                <a:cs typeface="Trebuchet MS"/>
              </a:rPr>
              <a:t>trading  started</a:t>
            </a:r>
            <a:endParaRPr sz="1650" dirty="0">
              <a:latin typeface="Trebuchet MS"/>
              <a:cs typeface="Trebuchet M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ECC4DA-9AA1-9248-AADB-536536EA7766}"/>
              </a:ext>
            </a:extLst>
          </p:cNvPr>
          <p:cNvGrpSpPr/>
          <p:nvPr/>
        </p:nvGrpSpPr>
        <p:grpSpPr>
          <a:xfrm>
            <a:off x="12664354" y="4197572"/>
            <a:ext cx="7439745" cy="1435119"/>
            <a:chOff x="12664354" y="4197572"/>
            <a:chExt cx="7439745" cy="1435119"/>
          </a:xfrm>
        </p:grpSpPr>
        <p:grpSp>
          <p:nvGrpSpPr>
            <p:cNvPr id="28" name="object 28"/>
            <p:cNvGrpSpPr/>
            <p:nvPr/>
          </p:nvGrpSpPr>
          <p:grpSpPr>
            <a:xfrm>
              <a:off x="12664354" y="4197572"/>
              <a:ext cx="7439745" cy="1435119"/>
              <a:chOff x="12664354" y="3891624"/>
              <a:chExt cx="7439745" cy="1435119"/>
            </a:xfrm>
          </p:grpSpPr>
          <p:sp>
            <p:nvSpPr>
              <p:cNvPr id="29" name="object 29"/>
              <p:cNvSpPr/>
              <p:nvPr/>
            </p:nvSpPr>
            <p:spPr>
              <a:xfrm>
                <a:off x="12664354" y="4288639"/>
                <a:ext cx="7115577" cy="1038104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18800328" y="3891624"/>
                <a:ext cx="1303771" cy="129062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18925978" y="4273723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5" h="1039495">
                    <a:moveTo>
                      <a:pt x="543762" y="0"/>
                    </a:moveTo>
                    <a:lnTo>
                      <a:pt x="497420" y="1879"/>
                    </a:lnTo>
                    <a:lnTo>
                      <a:pt x="451351" y="7516"/>
                    </a:lnTo>
                    <a:lnTo>
                      <a:pt x="405823" y="16911"/>
                    </a:lnTo>
                    <a:lnTo>
                      <a:pt x="361111" y="30065"/>
                    </a:lnTo>
                    <a:lnTo>
                      <a:pt x="317484" y="46976"/>
                    </a:lnTo>
                    <a:lnTo>
                      <a:pt x="275214" y="67646"/>
                    </a:lnTo>
                    <a:lnTo>
                      <a:pt x="234572" y="92074"/>
                    </a:lnTo>
                    <a:lnTo>
                      <a:pt x="195831" y="120260"/>
                    </a:lnTo>
                    <a:lnTo>
                      <a:pt x="159262" y="152205"/>
                    </a:lnTo>
                    <a:lnTo>
                      <a:pt x="125836" y="187153"/>
                    </a:lnTo>
                    <a:lnTo>
                      <a:pt x="96343" y="224176"/>
                    </a:lnTo>
                    <a:lnTo>
                      <a:pt x="70783" y="263016"/>
                    </a:lnTo>
                    <a:lnTo>
                      <a:pt x="49154" y="303412"/>
                    </a:lnTo>
                    <a:lnTo>
                      <a:pt x="31459" y="345105"/>
                    </a:lnTo>
                    <a:lnTo>
                      <a:pt x="17695" y="387836"/>
                    </a:lnTo>
                    <a:lnTo>
                      <a:pt x="7864" y="431346"/>
                    </a:lnTo>
                    <a:lnTo>
                      <a:pt x="1966" y="475374"/>
                    </a:lnTo>
                    <a:lnTo>
                      <a:pt x="0" y="519662"/>
                    </a:lnTo>
                    <a:lnTo>
                      <a:pt x="1966" y="563950"/>
                    </a:lnTo>
                    <a:lnTo>
                      <a:pt x="7864" y="607979"/>
                    </a:lnTo>
                    <a:lnTo>
                      <a:pt x="17695" y="651488"/>
                    </a:lnTo>
                    <a:lnTo>
                      <a:pt x="31459" y="694219"/>
                    </a:lnTo>
                    <a:lnTo>
                      <a:pt x="49154" y="735913"/>
                    </a:lnTo>
                    <a:lnTo>
                      <a:pt x="70783" y="776309"/>
                    </a:lnTo>
                    <a:lnTo>
                      <a:pt x="96343" y="815148"/>
                    </a:lnTo>
                    <a:lnTo>
                      <a:pt x="125836" y="852172"/>
                    </a:lnTo>
                    <a:lnTo>
                      <a:pt x="159262" y="887120"/>
                    </a:lnTo>
                    <a:lnTo>
                      <a:pt x="195831" y="919064"/>
                    </a:lnTo>
                    <a:lnTo>
                      <a:pt x="234572" y="947250"/>
                    </a:lnTo>
                    <a:lnTo>
                      <a:pt x="275214" y="971678"/>
                    </a:lnTo>
                    <a:lnTo>
                      <a:pt x="317484" y="992348"/>
                    </a:lnTo>
                    <a:lnTo>
                      <a:pt x="361111" y="1009260"/>
                    </a:lnTo>
                    <a:lnTo>
                      <a:pt x="405823" y="1022413"/>
                    </a:lnTo>
                    <a:lnTo>
                      <a:pt x="451351" y="1031809"/>
                    </a:lnTo>
                    <a:lnTo>
                      <a:pt x="497420" y="1037446"/>
                    </a:lnTo>
                    <a:lnTo>
                      <a:pt x="543762" y="1039325"/>
                    </a:lnTo>
                    <a:lnTo>
                      <a:pt x="590103" y="1037446"/>
                    </a:lnTo>
                    <a:lnTo>
                      <a:pt x="636173" y="1031809"/>
                    </a:lnTo>
                    <a:lnTo>
                      <a:pt x="681699" y="1022413"/>
                    </a:lnTo>
                    <a:lnTo>
                      <a:pt x="726411" y="1009260"/>
                    </a:lnTo>
                    <a:lnTo>
                      <a:pt x="770037" y="992348"/>
                    </a:lnTo>
                    <a:lnTo>
                      <a:pt x="812306" y="971678"/>
                    </a:lnTo>
                    <a:lnTo>
                      <a:pt x="852946" y="947250"/>
                    </a:lnTo>
                    <a:lnTo>
                      <a:pt x="891686" y="919064"/>
                    </a:lnTo>
                    <a:lnTo>
                      <a:pt x="928254" y="887120"/>
                    </a:lnTo>
                    <a:lnTo>
                      <a:pt x="961679" y="852172"/>
                    </a:lnTo>
                    <a:lnTo>
                      <a:pt x="991172" y="815148"/>
                    </a:lnTo>
                    <a:lnTo>
                      <a:pt x="1016733" y="776309"/>
                    </a:lnTo>
                    <a:lnTo>
                      <a:pt x="1038361" y="735913"/>
                    </a:lnTo>
                    <a:lnTo>
                      <a:pt x="1056057" y="694219"/>
                    </a:lnTo>
                    <a:lnTo>
                      <a:pt x="1069820" y="651488"/>
                    </a:lnTo>
                    <a:lnTo>
                      <a:pt x="1079651" y="607979"/>
                    </a:lnTo>
                    <a:lnTo>
                      <a:pt x="1085550" y="563950"/>
                    </a:lnTo>
                    <a:lnTo>
                      <a:pt x="1087516" y="519662"/>
                    </a:lnTo>
                    <a:lnTo>
                      <a:pt x="1085550" y="475374"/>
                    </a:lnTo>
                    <a:lnTo>
                      <a:pt x="1079651" y="431346"/>
                    </a:lnTo>
                    <a:lnTo>
                      <a:pt x="1069820" y="387836"/>
                    </a:lnTo>
                    <a:lnTo>
                      <a:pt x="1056057" y="345105"/>
                    </a:lnTo>
                    <a:lnTo>
                      <a:pt x="1038361" y="303412"/>
                    </a:lnTo>
                    <a:lnTo>
                      <a:pt x="1016733" y="263016"/>
                    </a:lnTo>
                    <a:lnTo>
                      <a:pt x="991172" y="224176"/>
                    </a:lnTo>
                    <a:lnTo>
                      <a:pt x="961679" y="187153"/>
                    </a:lnTo>
                    <a:lnTo>
                      <a:pt x="928254" y="152205"/>
                    </a:lnTo>
                    <a:lnTo>
                      <a:pt x="891686" y="120260"/>
                    </a:lnTo>
                    <a:lnTo>
                      <a:pt x="852946" y="92074"/>
                    </a:lnTo>
                    <a:lnTo>
                      <a:pt x="812306" y="67646"/>
                    </a:lnTo>
                    <a:lnTo>
                      <a:pt x="770037" y="46976"/>
                    </a:lnTo>
                    <a:lnTo>
                      <a:pt x="726411" y="30065"/>
                    </a:lnTo>
                    <a:lnTo>
                      <a:pt x="681699" y="16911"/>
                    </a:lnTo>
                    <a:lnTo>
                      <a:pt x="636173" y="7516"/>
                    </a:lnTo>
                    <a:lnTo>
                      <a:pt x="590103" y="1879"/>
                    </a:lnTo>
                    <a:lnTo>
                      <a:pt x="54376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18925978" y="4256620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5" h="1039495">
                    <a:moveTo>
                      <a:pt x="928254" y="152205"/>
                    </a:moveTo>
                    <a:lnTo>
                      <a:pt x="961680" y="187153"/>
                    </a:lnTo>
                    <a:lnTo>
                      <a:pt x="991173" y="224176"/>
                    </a:lnTo>
                    <a:lnTo>
                      <a:pt x="1016733" y="263016"/>
                    </a:lnTo>
                    <a:lnTo>
                      <a:pt x="1038362" y="303412"/>
                    </a:lnTo>
                    <a:lnTo>
                      <a:pt x="1056058" y="345105"/>
                    </a:lnTo>
                    <a:lnTo>
                      <a:pt x="1069821" y="387836"/>
                    </a:lnTo>
                    <a:lnTo>
                      <a:pt x="1079652" y="431346"/>
                    </a:lnTo>
                    <a:lnTo>
                      <a:pt x="1085551" y="475374"/>
                    </a:lnTo>
                    <a:lnTo>
                      <a:pt x="1087517" y="519662"/>
                    </a:lnTo>
                    <a:lnTo>
                      <a:pt x="1085551" y="563950"/>
                    </a:lnTo>
                    <a:lnTo>
                      <a:pt x="1079652" y="607978"/>
                    </a:lnTo>
                    <a:lnTo>
                      <a:pt x="1069821" y="651488"/>
                    </a:lnTo>
                    <a:lnTo>
                      <a:pt x="1056058" y="694219"/>
                    </a:lnTo>
                    <a:lnTo>
                      <a:pt x="1038362" y="735912"/>
                    </a:lnTo>
                    <a:lnTo>
                      <a:pt x="1016733" y="776309"/>
                    </a:lnTo>
                    <a:lnTo>
                      <a:pt x="991173" y="815148"/>
                    </a:lnTo>
                    <a:lnTo>
                      <a:pt x="961680" y="852171"/>
                    </a:lnTo>
                    <a:lnTo>
                      <a:pt x="928254" y="887119"/>
                    </a:lnTo>
                    <a:lnTo>
                      <a:pt x="891686" y="919063"/>
                    </a:lnTo>
                    <a:lnTo>
                      <a:pt x="852946" y="947250"/>
                    </a:lnTo>
                    <a:lnTo>
                      <a:pt x="812305" y="971678"/>
                    </a:lnTo>
                    <a:lnTo>
                      <a:pt x="770036" y="992347"/>
                    </a:lnTo>
                    <a:lnTo>
                      <a:pt x="726409" y="1009259"/>
                    </a:lnTo>
                    <a:lnTo>
                      <a:pt x="681697" y="1022413"/>
                    </a:lnTo>
                    <a:lnTo>
                      <a:pt x="636170" y="1031808"/>
                    </a:lnTo>
                    <a:lnTo>
                      <a:pt x="590100" y="1037445"/>
                    </a:lnTo>
                    <a:lnTo>
                      <a:pt x="543758" y="1039324"/>
                    </a:lnTo>
                    <a:lnTo>
                      <a:pt x="497417" y="1037445"/>
                    </a:lnTo>
                    <a:lnTo>
                      <a:pt x="451347" y="1031808"/>
                    </a:lnTo>
                    <a:lnTo>
                      <a:pt x="405820" y="1022413"/>
                    </a:lnTo>
                    <a:lnTo>
                      <a:pt x="361107" y="1009259"/>
                    </a:lnTo>
                    <a:lnTo>
                      <a:pt x="317481" y="992347"/>
                    </a:lnTo>
                    <a:lnTo>
                      <a:pt x="275212" y="971678"/>
                    </a:lnTo>
                    <a:lnTo>
                      <a:pt x="234571" y="947250"/>
                    </a:lnTo>
                    <a:lnTo>
                      <a:pt x="195831" y="919063"/>
                    </a:lnTo>
                    <a:lnTo>
                      <a:pt x="159263" y="887119"/>
                    </a:lnTo>
                    <a:lnTo>
                      <a:pt x="125837" y="852171"/>
                    </a:lnTo>
                    <a:lnTo>
                      <a:pt x="96344" y="815148"/>
                    </a:lnTo>
                    <a:lnTo>
                      <a:pt x="70783" y="776309"/>
                    </a:lnTo>
                    <a:lnTo>
                      <a:pt x="49155" y="735912"/>
                    </a:lnTo>
                    <a:lnTo>
                      <a:pt x="31459" y="694219"/>
                    </a:lnTo>
                    <a:lnTo>
                      <a:pt x="17695" y="651488"/>
                    </a:lnTo>
                    <a:lnTo>
                      <a:pt x="7864" y="607978"/>
                    </a:lnTo>
                    <a:lnTo>
                      <a:pt x="1966" y="563950"/>
                    </a:lnTo>
                    <a:lnTo>
                      <a:pt x="0" y="519662"/>
                    </a:lnTo>
                    <a:lnTo>
                      <a:pt x="1966" y="475374"/>
                    </a:lnTo>
                    <a:lnTo>
                      <a:pt x="7864" y="431346"/>
                    </a:lnTo>
                    <a:lnTo>
                      <a:pt x="17695" y="387836"/>
                    </a:lnTo>
                    <a:lnTo>
                      <a:pt x="31459" y="345105"/>
                    </a:lnTo>
                    <a:lnTo>
                      <a:pt x="49155" y="303412"/>
                    </a:lnTo>
                    <a:lnTo>
                      <a:pt x="70783" y="263016"/>
                    </a:lnTo>
                    <a:lnTo>
                      <a:pt x="96344" y="224176"/>
                    </a:lnTo>
                    <a:lnTo>
                      <a:pt x="125837" y="187153"/>
                    </a:lnTo>
                    <a:lnTo>
                      <a:pt x="159263" y="152205"/>
                    </a:lnTo>
                    <a:lnTo>
                      <a:pt x="195831" y="120261"/>
                    </a:lnTo>
                    <a:lnTo>
                      <a:pt x="234571" y="92075"/>
                    </a:lnTo>
                    <a:lnTo>
                      <a:pt x="275212" y="67646"/>
                    </a:lnTo>
                    <a:lnTo>
                      <a:pt x="317481" y="46977"/>
                    </a:lnTo>
                    <a:lnTo>
                      <a:pt x="361107" y="30065"/>
                    </a:lnTo>
                    <a:lnTo>
                      <a:pt x="405820" y="16911"/>
                    </a:lnTo>
                    <a:lnTo>
                      <a:pt x="451347" y="7516"/>
                    </a:lnTo>
                    <a:lnTo>
                      <a:pt x="497417" y="1879"/>
                    </a:lnTo>
                    <a:lnTo>
                      <a:pt x="543758" y="0"/>
                    </a:lnTo>
                    <a:lnTo>
                      <a:pt x="590100" y="1879"/>
                    </a:lnTo>
                    <a:lnTo>
                      <a:pt x="636170" y="7516"/>
                    </a:lnTo>
                    <a:lnTo>
                      <a:pt x="681697" y="16911"/>
                    </a:lnTo>
                    <a:lnTo>
                      <a:pt x="726409" y="30065"/>
                    </a:lnTo>
                    <a:lnTo>
                      <a:pt x="770036" y="46977"/>
                    </a:lnTo>
                    <a:lnTo>
                      <a:pt x="812305" y="67646"/>
                    </a:lnTo>
                    <a:lnTo>
                      <a:pt x="852946" y="92075"/>
                    </a:lnTo>
                    <a:lnTo>
                      <a:pt x="891686" y="120261"/>
                    </a:lnTo>
                    <a:lnTo>
                      <a:pt x="928254" y="152205"/>
                    </a:lnTo>
                    <a:close/>
                  </a:path>
                </a:pathLst>
              </a:custGeom>
              <a:ln w="41883">
                <a:solidFill>
                  <a:srgbClr val="FFC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19027221" y="4316213"/>
                <a:ext cx="930578" cy="930578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4" name="object 34"/>
            <p:cNvSpPr txBox="1"/>
            <p:nvPr/>
          </p:nvSpPr>
          <p:spPr>
            <a:xfrm>
              <a:off x="15023901" y="4668460"/>
              <a:ext cx="3617494" cy="715068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 algn="r">
                <a:lnSpc>
                  <a:spcPct val="130000"/>
                </a:lnSpc>
                <a:spcBef>
                  <a:spcPts val="125"/>
                </a:spcBef>
              </a:pPr>
              <a:r>
                <a:rPr sz="1950" b="1" u="heavy" spc="1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November</a:t>
              </a:r>
              <a:r>
                <a:rPr sz="1950" b="1" u="heavy" spc="-4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 </a:t>
              </a:r>
              <a:r>
                <a:rPr sz="1950" b="1" u="heavy" spc="1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2020</a:t>
              </a:r>
              <a:endParaRPr lang="en-US" sz="195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endParaRPr>
            </a:p>
            <a:p>
              <a:pPr marL="298450" indent="-285750">
                <a:lnSpc>
                  <a:spcPct val="130000"/>
                </a:lnSpc>
                <a:spcBef>
                  <a:spcPts val="125"/>
                </a:spcBef>
                <a:buFont typeface="Arial" panose="020B0604020202020204" pitchFamily="34" charset="0"/>
                <a:buChar char="•"/>
              </a:pPr>
              <a:r>
                <a:rPr lang="en-US" sz="1650" dirty="0" err="1">
                  <a:solidFill>
                    <a:schemeClr val="bg1">
                      <a:lumMod val="95000"/>
                    </a:schemeClr>
                  </a:solidFill>
                  <a:latin typeface="Trebuchet MS"/>
                  <a:cs typeface="Trebuchet MS"/>
                </a:rPr>
                <a:t>Endotech</a:t>
              </a:r>
              <a:r>
                <a:rPr lang="en-US" sz="1650" dirty="0">
                  <a:solidFill>
                    <a:schemeClr val="bg1">
                      <a:lumMod val="95000"/>
                    </a:schemeClr>
                  </a:solidFill>
                  <a:latin typeface="Trebuchet MS"/>
                  <a:cs typeface="Trebuchet MS"/>
                </a:rPr>
                <a:t> valuation $100M</a:t>
              </a:r>
              <a:endParaRPr sz="1650" dirty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18657F1-EA19-5A4E-A4A8-393632B59EAE}"/>
              </a:ext>
            </a:extLst>
          </p:cNvPr>
          <p:cNvGrpSpPr/>
          <p:nvPr/>
        </p:nvGrpSpPr>
        <p:grpSpPr>
          <a:xfrm>
            <a:off x="11363098" y="5553845"/>
            <a:ext cx="7593330" cy="1591945"/>
            <a:chOff x="11363098" y="5553845"/>
            <a:chExt cx="7593330" cy="1591945"/>
          </a:xfrm>
        </p:grpSpPr>
        <p:grpSp>
          <p:nvGrpSpPr>
            <p:cNvPr id="36" name="object 36"/>
            <p:cNvGrpSpPr/>
            <p:nvPr/>
          </p:nvGrpSpPr>
          <p:grpSpPr>
            <a:xfrm>
              <a:off x="11363098" y="5553845"/>
              <a:ext cx="7593330" cy="1591945"/>
              <a:chOff x="11363098" y="5553845"/>
              <a:chExt cx="7593330" cy="1591945"/>
            </a:xfrm>
          </p:grpSpPr>
          <p:sp>
            <p:nvSpPr>
              <p:cNvPr id="37" name="object 37"/>
              <p:cNvSpPr/>
              <p:nvPr/>
            </p:nvSpPr>
            <p:spPr>
              <a:xfrm>
                <a:off x="11363098" y="5553845"/>
                <a:ext cx="7111793" cy="1504629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17617212" y="5854944"/>
                <a:ext cx="1338818" cy="12906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17742862" y="5980595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5" h="1039495">
                    <a:moveTo>
                      <a:pt x="543758" y="0"/>
                    </a:moveTo>
                    <a:lnTo>
                      <a:pt x="497416" y="1879"/>
                    </a:lnTo>
                    <a:lnTo>
                      <a:pt x="451346" y="7516"/>
                    </a:lnTo>
                    <a:lnTo>
                      <a:pt x="405819" y="16911"/>
                    </a:lnTo>
                    <a:lnTo>
                      <a:pt x="361106" y="30065"/>
                    </a:lnTo>
                    <a:lnTo>
                      <a:pt x="317479" y="46976"/>
                    </a:lnTo>
                    <a:lnTo>
                      <a:pt x="275210" y="67646"/>
                    </a:lnTo>
                    <a:lnTo>
                      <a:pt x="234570" y="92074"/>
                    </a:lnTo>
                    <a:lnTo>
                      <a:pt x="195830" y="120260"/>
                    </a:lnTo>
                    <a:lnTo>
                      <a:pt x="159262" y="152205"/>
                    </a:lnTo>
                    <a:lnTo>
                      <a:pt x="125836" y="187153"/>
                    </a:lnTo>
                    <a:lnTo>
                      <a:pt x="96343" y="224176"/>
                    </a:lnTo>
                    <a:lnTo>
                      <a:pt x="70783" y="263016"/>
                    </a:lnTo>
                    <a:lnTo>
                      <a:pt x="49154" y="303412"/>
                    </a:lnTo>
                    <a:lnTo>
                      <a:pt x="31459" y="345105"/>
                    </a:lnTo>
                    <a:lnTo>
                      <a:pt x="17695" y="387836"/>
                    </a:lnTo>
                    <a:lnTo>
                      <a:pt x="7864" y="431346"/>
                    </a:lnTo>
                    <a:lnTo>
                      <a:pt x="1966" y="475374"/>
                    </a:lnTo>
                    <a:lnTo>
                      <a:pt x="0" y="519662"/>
                    </a:lnTo>
                    <a:lnTo>
                      <a:pt x="1966" y="563950"/>
                    </a:lnTo>
                    <a:lnTo>
                      <a:pt x="7864" y="607978"/>
                    </a:lnTo>
                    <a:lnTo>
                      <a:pt x="17695" y="651488"/>
                    </a:lnTo>
                    <a:lnTo>
                      <a:pt x="31459" y="694219"/>
                    </a:lnTo>
                    <a:lnTo>
                      <a:pt x="49154" y="735912"/>
                    </a:lnTo>
                    <a:lnTo>
                      <a:pt x="70783" y="776308"/>
                    </a:lnTo>
                    <a:lnTo>
                      <a:pt x="96343" y="815148"/>
                    </a:lnTo>
                    <a:lnTo>
                      <a:pt x="125836" y="852171"/>
                    </a:lnTo>
                    <a:lnTo>
                      <a:pt x="159262" y="887119"/>
                    </a:lnTo>
                    <a:lnTo>
                      <a:pt x="195830" y="919063"/>
                    </a:lnTo>
                    <a:lnTo>
                      <a:pt x="234570" y="947249"/>
                    </a:lnTo>
                    <a:lnTo>
                      <a:pt x="275210" y="971678"/>
                    </a:lnTo>
                    <a:lnTo>
                      <a:pt x="317479" y="992347"/>
                    </a:lnTo>
                    <a:lnTo>
                      <a:pt x="361106" y="1009259"/>
                    </a:lnTo>
                    <a:lnTo>
                      <a:pt x="405819" y="1022413"/>
                    </a:lnTo>
                    <a:lnTo>
                      <a:pt x="451346" y="1031808"/>
                    </a:lnTo>
                    <a:lnTo>
                      <a:pt x="497416" y="1037446"/>
                    </a:lnTo>
                    <a:lnTo>
                      <a:pt x="543758" y="1039325"/>
                    </a:lnTo>
                    <a:lnTo>
                      <a:pt x="590099" y="1037446"/>
                    </a:lnTo>
                    <a:lnTo>
                      <a:pt x="636170" y="1031808"/>
                    </a:lnTo>
                    <a:lnTo>
                      <a:pt x="681697" y="1022413"/>
                    </a:lnTo>
                    <a:lnTo>
                      <a:pt x="726410" y="1009259"/>
                    </a:lnTo>
                    <a:lnTo>
                      <a:pt x="770036" y="992347"/>
                    </a:lnTo>
                    <a:lnTo>
                      <a:pt x="812306" y="971678"/>
                    </a:lnTo>
                    <a:lnTo>
                      <a:pt x="852946" y="947249"/>
                    </a:lnTo>
                    <a:lnTo>
                      <a:pt x="891686" y="919063"/>
                    </a:lnTo>
                    <a:lnTo>
                      <a:pt x="928254" y="887119"/>
                    </a:lnTo>
                    <a:lnTo>
                      <a:pt x="961679" y="852171"/>
                    </a:lnTo>
                    <a:lnTo>
                      <a:pt x="991172" y="815148"/>
                    </a:lnTo>
                    <a:lnTo>
                      <a:pt x="1016733" y="776308"/>
                    </a:lnTo>
                    <a:lnTo>
                      <a:pt x="1038361" y="735912"/>
                    </a:lnTo>
                    <a:lnTo>
                      <a:pt x="1056057" y="694219"/>
                    </a:lnTo>
                    <a:lnTo>
                      <a:pt x="1069820" y="651488"/>
                    </a:lnTo>
                    <a:lnTo>
                      <a:pt x="1079651" y="607978"/>
                    </a:lnTo>
                    <a:lnTo>
                      <a:pt x="1085550" y="563950"/>
                    </a:lnTo>
                    <a:lnTo>
                      <a:pt x="1087516" y="519662"/>
                    </a:lnTo>
                    <a:lnTo>
                      <a:pt x="1085550" y="475374"/>
                    </a:lnTo>
                    <a:lnTo>
                      <a:pt x="1079651" y="431346"/>
                    </a:lnTo>
                    <a:lnTo>
                      <a:pt x="1069820" y="387836"/>
                    </a:lnTo>
                    <a:lnTo>
                      <a:pt x="1056057" y="345105"/>
                    </a:lnTo>
                    <a:lnTo>
                      <a:pt x="1038361" y="303412"/>
                    </a:lnTo>
                    <a:lnTo>
                      <a:pt x="1016733" y="263016"/>
                    </a:lnTo>
                    <a:lnTo>
                      <a:pt x="991172" y="224176"/>
                    </a:lnTo>
                    <a:lnTo>
                      <a:pt x="961679" y="187153"/>
                    </a:lnTo>
                    <a:lnTo>
                      <a:pt x="928254" y="152205"/>
                    </a:lnTo>
                    <a:lnTo>
                      <a:pt x="891686" y="120260"/>
                    </a:lnTo>
                    <a:lnTo>
                      <a:pt x="852946" y="92074"/>
                    </a:lnTo>
                    <a:lnTo>
                      <a:pt x="812306" y="67646"/>
                    </a:lnTo>
                    <a:lnTo>
                      <a:pt x="770036" y="46976"/>
                    </a:lnTo>
                    <a:lnTo>
                      <a:pt x="726410" y="30065"/>
                    </a:lnTo>
                    <a:lnTo>
                      <a:pt x="681697" y="16911"/>
                    </a:lnTo>
                    <a:lnTo>
                      <a:pt x="636170" y="7516"/>
                    </a:lnTo>
                    <a:lnTo>
                      <a:pt x="590099" y="1879"/>
                    </a:lnTo>
                    <a:lnTo>
                      <a:pt x="54375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17742863" y="5980594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5" h="1039495">
                    <a:moveTo>
                      <a:pt x="928254" y="152205"/>
                    </a:moveTo>
                    <a:lnTo>
                      <a:pt x="961680" y="187153"/>
                    </a:lnTo>
                    <a:lnTo>
                      <a:pt x="991173" y="224176"/>
                    </a:lnTo>
                    <a:lnTo>
                      <a:pt x="1016733" y="263016"/>
                    </a:lnTo>
                    <a:lnTo>
                      <a:pt x="1038362" y="303412"/>
                    </a:lnTo>
                    <a:lnTo>
                      <a:pt x="1056058" y="345105"/>
                    </a:lnTo>
                    <a:lnTo>
                      <a:pt x="1069821" y="387836"/>
                    </a:lnTo>
                    <a:lnTo>
                      <a:pt x="1079652" y="431346"/>
                    </a:lnTo>
                    <a:lnTo>
                      <a:pt x="1085551" y="475374"/>
                    </a:lnTo>
                    <a:lnTo>
                      <a:pt x="1087517" y="519662"/>
                    </a:lnTo>
                    <a:lnTo>
                      <a:pt x="1085551" y="563950"/>
                    </a:lnTo>
                    <a:lnTo>
                      <a:pt x="1079652" y="607978"/>
                    </a:lnTo>
                    <a:lnTo>
                      <a:pt x="1069821" y="651488"/>
                    </a:lnTo>
                    <a:lnTo>
                      <a:pt x="1056058" y="694219"/>
                    </a:lnTo>
                    <a:lnTo>
                      <a:pt x="1038362" y="735912"/>
                    </a:lnTo>
                    <a:lnTo>
                      <a:pt x="1016733" y="776309"/>
                    </a:lnTo>
                    <a:lnTo>
                      <a:pt x="991173" y="815148"/>
                    </a:lnTo>
                    <a:lnTo>
                      <a:pt x="961680" y="852171"/>
                    </a:lnTo>
                    <a:lnTo>
                      <a:pt x="928254" y="887119"/>
                    </a:lnTo>
                    <a:lnTo>
                      <a:pt x="891686" y="919063"/>
                    </a:lnTo>
                    <a:lnTo>
                      <a:pt x="852946" y="947250"/>
                    </a:lnTo>
                    <a:lnTo>
                      <a:pt x="812305" y="971678"/>
                    </a:lnTo>
                    <a:lnTo>
                      <a:pt x="770036" y="992347"/>
                    </a:lnTo>
                    <a:lnTo>
                      <a:pt x="726409" y="1009259"/>
                    </a:lnTo>
                    <a:lnTo>
                      <a:pt x="681697" y="1022413"/>
                    </a:lnTo>
                    <a:lnTo>
                      <a:pt x="636170" y="1031808"/>
                    </a:lnTo>
                    <a:lnTo>
                      <a:pt x="590100" y="1037445"/>
                    </a:lnTo>
                    <a:lnTo>
                      <a:pt x="543758" y="1039324"/>
                    </a:lnTo>
                    <a:lnTo>
                      <a:pt x="497417" y="1037445"/>
                    </a:lnTo>
                    <a:lnTo>
                      <a:pt x="451347" y="1031808"/>
                    </a:lnTo>
                    <a:lnTo>
                      <a:pt x="405820" y="1022413"/>
                    </a:lnTo>
                    <a:lnTo>
                      <a:pt x="361107" y="1009259"/>
                    </a:lnTo>
                    <a:lnTo>
                      <a:pt x="317481" y="992347"/>
                    </a:lnTo>
                    <a:lnTo>
                      <a:pt x="275212" y="971678"/>
                    </a:lnTo>
                    <a:lnTo>
                      <a:pt x="234571" y="947250"/>
                    </a:lnTo>
                    <a:lnTo>
                      <a:pt x="195831" y="919063"/>
                    </a:lnTo>
                    <a:lnTo>
                      <a:pt x="159263" y="887119"/>
                    </a:lnTo>
                    <a:lnTo>
                      <a:pt x="125837" y="852171"/>
                    </a:lnTo>
                    <a:lnTo>
                      <a:pt x="96344" y="815148"/>
                    </a:lnTo>
                    <a:lnTo>
                      <a:pt x="70783" y="776309"/>
                    </a:lnTo>
                    <a:lnTo>
                      <a:pt x="49155" y="735912"/>
                    </a:lnTo>
                    <a:lnTo>
                      <a:pt x="31459" y="694219"/>
                    </a:lnTo>
                    <a:lnTo>
                      <a:pt x="17695" y="651488"/>
                    </a:lnTo>
                    <a:lnTo>
                      <a:pt x="7864" y="607978"/>
                    </a:lnTo>
                    <a:lnTo>
                      <a:pt x="1966" y="563950"/>
                    </a:lnTo>
                    <a:lnTo>
                      <a:pt x="0" y="519662"/>
                    </a:lnTo>
                    <a:lnTo>
                      <a:pt x="1966" y="475374"/>
                    </a:lnTo>
                    <a:lnTo>
                      <a:pt x="7864" y="431346"/>
                    </a:lnTo>
                    <a:lnTo>
                      <a:pt x="17695" y="387836"/>
                    </a:lnTo>
                    <a:lnTo>
                      <a:pt x="31459" y="345105"/>
                    </a:lnTo>
                    <a:lnTo>
                      <a:pt x="49155" y="303412"/>
                    </a:lnTo>
                    <a:lnTo>
                      <a:pt x="70783" y="263016"/>
                    </a:lnTo>
                    <a:lnTo>
                      <a:pt x="96344" y="224176"/>
                    </a:lnTo>
                    <a:lnTo>
                      <a:pt x="125837" y="187153"/>
                    </a:lnTo>
                    <a:lnTo>
                      <a:pt x="159263" y="152205"/>
                    </a:lnTo>
                    <a:lnTo>
                      <a:pt x="195831" y="120261"/>
                    </a:lnTo>
                    <a:lnTo>
                      <a:pt x="234571" y="92075"/>
                    </a:lnTo>
                    <a:lnTo>
                      <a:pt x="275212" y="67646"/>
                    </a:lnTo>
                    <a:lnTo>
                      <a:pt x="317481" y="46977"/>
                    </a:lnTo>
                    <a:lnTo>
                      <a:pt x="361107" y="30065"/>
                    </a:lnTo>
                    <a:lnTo>
                      <a:pt x="405820" y="16911"/>
                    </a:lnTo>
                    <a:lnTo>
                      <a:pt x="451347" y="7516"/>
                    </a:lnTo>
                    <a:lnTo>
                      <a:pt x="497417" y="1879"/>
                    </a:lnTo>
                    <a:lnTo>
                      <a:pt x="543758" y="0"/>
                    </a:lnTo>
                    <a:lnTo>
                      <a:pt x="590100" y="1879"/>
                    </a:lnTo>
                    <a:lnTo>
                      <a:pt x="636170" y="7516"/>
                    </a:lnTo>
                    <a:lnTo>
                      <a:pt x="681697" y="16911"/>
                    </a:lnTo>
                    <a:lnTo>
                      <a:pt x="726409" y="30065"/>
                    </a:lnTo>
                    <a:lnTo>
                      <a:pt x="770036" y="46977"/>
                    </a:lnTo>
                    <a:lnTo>
                      <a:pt x="812305" y="67646"/>
                    </a:lnTo>
                    <a:lnTo>
                      <a:pt x="852946" y="92075"/>
                    </a:lnTo>
                    <a:lnTo>
                      <a:pt x="891686" y="120261"/>
                    </a:lnTo>
                    <a:lnTo>
                      <a:pt x="928254" y="152205"/>
                    </a:lnTo>
                    <a:close/>
                  </a:path>
                </a:pathLst>
              </a:custGeom>
              <a:ln w="41883">
                <a:solidFill>
                  <a:srgbClr val="FFC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17867214" y="6089886"/>
                <a:ext cx="862494" cy="862494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3" name="object 43"/>
            <p:cNvSpPr txBox="1"/>
            <p:nvPr/>
          </p:nvSpPr>
          <p:spPr>
            <a:xfrm>
              <a:off x="14319250" y="5999598"/>
              <a:ext cx="3205759" cy="725170"/>
            </a:xfrm>
            <a:prstGeom prst="rect">
              <a:avLst/>
            </a:prstGeom>
          </p:spPr>
          <p:txBody>
            <a:bodyPr vert="horz" wrap="square" lIns="0" tIns="95885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755"/>
                </a:spcBef>
              </a:pPr>
              <a:r>
                <a:rPr sz="1950" b="1" u="heavy" spc="15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December</a:t>
              </a:r>
              <a:r>
                <a:rPr sz="1950" b="1" u="heavy" spc="-7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 </a:t>
              </a:r>
              <a:r>
                <a:rPr sz="1950" b="1" u="heavy" spc="1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2020</a:t>
              </a:r>
              <a:endParaRPr sz="1950" dirty="0">
                <a:latin typeface="Trebuchet MS"/>
                <a:cs typeface="Trebuchet MS"/>
              </a:endParaRPr>
            </a:p>
            <a:p>
              <a:pPr marL="171450" marR="6350" indent="-171450">
                <a:lnSpc>
                  <a:spcPct val="100000"/>
                </a:lnSpc>
                <a:spcBef>
                  <a:spcPts val="530"/>
                </a:spcBef>
                <a:buFont typeface="Arial" panose="020B0604020202020204" pitchFamily="34" charset="0"/>
                <a:buChar char="•"/>
              </a:pP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Launch of Daisy</a:t>
              </a:r>
              <a:r>
                <a:rPr sz="1650" spc="-7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Crowd</a:t>
              </a:r>
              <a:endParaRPr sz="1650" dirty="0">
                <a:latin typeface="Trebuchet MS"/>
                <a:cs typeface="Trebuchet M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4B6BBC-44DD-314E-B3E7-ACE04C99F104}"/>
              </a:ext>
            </a:extLst>
          </p:cNvPr>
          <p:cNvGrpSpPr/>
          <p:nvPr/>
        </p:nvGrpSpPr>
        <p:grpSpPr>
          <a:xfrm>
            <a:off x="667663" y="5624158"/>
            <a:ext cx="7456040" cy="1907529"/>
            <a:chOff x="667663" y="5624158"/>
            <a:chExt cx="7456040" cy="1907529"/>
          </a:xfrm>
        </p:grpSpPr>
        <p:grpSp>
          <p:nvGrpSpPr>
            <p:cNvPr id="44" name="object 44"/>
            <p:cNvGrpSpPr/>
            <p:nvPr/>
          </p:nvGrpSpPr>
          <p:grpSpPr>
            <a:xfrm>
              <a:off x="667663" y="5624158"/>
              <a:ext cx="7456040" cy="1907529"/>
              <a:chOff x="667663" y="5443041"/>
              <a:chExt cx="7456040" cy="1907529"/>
            </a:xfrm>
          </p:grpSpPr>
          <p:sp>
            <p:nvSpPr>
              <p:cNvPr id="45" name="object 45"/>
              <p:cNvSpPr/>
              <p:nvPr/>
            </p:nvSpPr>
            <p:spPr>
              <a:xfrm>
                <a:off x="1077879" y="5928032"/>
                <a:ext cx="7045824" cy="1422538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667663" y="5443041"/>
                <a:ext cx="1338818" cy="12906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793313" y="5568692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5" h="1039495">
                    <a:moveTo>
                      <a:pt x="543758" y="0"/>
                    </a:moveTo>
                    <a:lnTo>
                      <a:pt x="497417" y="1879"/>
                    </a:lnTo>
                    <a:lnTo>
                      <a:pt x="451347" y="7516"/>
                    </a:lnTo>
                    <a:lnTo>
                      <a:pt x="405820" y="16911"/>
                    </a:lnTo>
                    <a:lnTo>
                      <a:pt x="361107" y="30065"/>
                    </a:lnTo>
                    <a:lnTo>
                      <a:pt x="317481" y="46977"/>
                    </a:lnTo>
                    <a:lnTo>
                      <a:pt x="275211" y="67647"/>
                    </a:lnTo>
                    <a:lnTo>
                      <a:pt x="234571" y="92075"/>
                    </a:lnTo>
                    <a:lnTo>
                      <a:pt x="195831" y="120261"/>
                    </a:lnTo>
                    <a:lnTo>
                      <a:pt x="159263" y="152206"/>
                    </a:lnTo>
                    <a:lnTo>
                      <a:pt x="125837" y="187153"/>
                    </a:lnTo>
                    <a:lnTo>
                      <a:pt x="96344" y="224177"/>
                    </a:lnTo>
                    <a:lnTo>
                      <a:pt x="70783" y="263016"/>
                    </a:lnTo>
                    <a:lnTo>
                      <a:pt x="49155" y="303412"/>
                    </a:lnTo>
                    <a:lnTo>
                      <a:pt x="31459" y="345105"/>
                    </a:lnTo>
                    <a:lnTo>
                      <a:pt x="17695" y="387837"/>
                    </a:lnTo>
                    <a:lnTo>
                      <a:pt x="7864" y="431346"/>
                    </a:lnTo>
                    <a:lnTo>
                      <a:pt x="1966" y="475375"/>
                    </a:lnTo>
                    <a:lnTo>
                      <a:pt x="0" y="519662"/>
                    </a:lnTo>
                    <a:lnTo>
                      <a:pt x="1966" y="563950"/>
                    </a:lnTo>
                    <a:lnTo>
                      <a:pt x="7864" y="607979"/>
                    </a:lnTo>
                    <a:lnTo>
                      <a:pt x="17695" y="651488"/>
                    </a:lnTo>
                    <a:lnTo>
                      <a:pt x="31459" y="694219"/>
                    </a:lnTo>
                    <a:lnTo>
                      <a:pt x="49155" y="735913"/>
                    </a:lnTo>
                    <a:lnTo>
                      <a:pt x="70783" y="776309"/>
                    </a:lnTo>
                    <a:lnTo>
                      <a:pt x="96344" y="815148"/>
                    </a:lnTo>
                    <a:lnTo>
                      <a:pt x="125837" y="852172"/>
                    </a:lnTo>
                    <a:lnTo>
                      <a:pt x="159263" y="887119"/>
                    </a:lnTo>
                    <a:lnTo>
                      <a:pt x="195831" y="919064"/>
                    </a:lnTo>
                    <a:lnTo>
                      <a:pt x="234571" y="947250"/>
                    </a:lnTo>
                    <a:lnTo>
                      <a:pt x="275211" y="971678"/>
                    </a:lnTo>
                    <a:lnTo>
                      <a:pt x="317481" y="992348"/>
                    </a:lnTo>
                    <a:lnTo>
                      <a:pt x="361107" y="1009259"/>
                    </a:lnTo>
                    <a:lnTo>
                      <a:pt x="405820" y="1022413"/>
                    </a:lnTo>
                    <a:lnTo>
                      <a:pt x="451347" y="1031808"/>
                    </a:lnTo>
                    <a:lnTo>
                      <a:pt x="497417" y="1037446"/>
                    </a:lnTo>
                    <a:lnTo>
                      <a:pt x="543758" y="1039325"/>
                    </a:lnTo>
                    <a:lnTo>
                      <a:pt x="590100" y="1037446"/>
                    </a:lnTo>
                    <a:lnTo>
                      <a:pt x="636170" y="1031808"/>
                    </a:lnTo>
                    <a:lnTo>
                      <a:pt x="681697" y="1022413"/>
                    </a:lnTo>
                    <a:lnTo>
                      <a:pt x="726409" y="1009259"/>
                    </a:lnTo>
                    <a:lnTo>
                      <a:pt x="770036" y="992348"/>
                    </a:lnTo>
                    <a:lnTo>
                      <a:pt x="812305" y="971678"/>
                    </a:lnTo>
                    <a:lnTo>
                      <a:pt x="852946" y="947250"/>
                    </a:lnTo>
                    <a:lnTo>
                      <a:pt x="891686" y="919064"/>
                    </a:lnTo>
                    <a:lnTo>
                      <a:pt x="928254" y="887119"/>
                    </a:lnTo>
                    <a:lnTo>
                      <a:pt x="961680" y="852172"/>
                    </a:lnTo>
                    <a:lnTo>
                      <a:pt x="991173" y="815148"/>
                    </a:lnTo>
                    <a:lnTo>
                      <a:pt x="1016734" y="776309"/>
                    </a:lnTo>
                    <a:lnTo>
                      <a:pt x="1038362" y="735913"/>
                    </a:lnTo>
                    <a:lnTo>
                      <a:pt x="1056058" y="694219"/>
                    </a:lnTo>
                    <a:lnTo>
                      <a:pt x="1069821" y="651488"/>
                    </a:lnTo>
                    <a:lnTo>
                      <a:pt x="1079652" y="607979"/>
                    </a:lnTo>
                    <a:lnTo>
                      <a:pt x="1085551" y="563950"/>
                    </a:lnTo>
                    <a:lnTo>
                      <a:pt x="1087517" y="519662"/>
                    </a:lnTo>
                    <a:lnTo>
                      <a:pt x="1085551" y="475375"/>
                    </a:lnTo>
                    <a:lnTo>
                      <a:pt x="1079652" y="431346"/>
                    </a:lnTo>
                    <a:lnTo>
                      <a:pt x="1069821" y="387837"/>
                    </a:lnTo>
                    <a:lnTo>
                      <a:pt x="1056058" y="345105"/>
                    </a:lnTo>
                    <a:lnTo>
                      <a:pt x="1038362" y="303412"/>
                    </a:lnTo>
                    <a:lnTo>
                      <a:pt x="1016734" y="263016"/>
                    </a:lnTo>
                    <a:lnTo>
                      <a:pt x="991173" y="224177"/>
                    </a:lnTo>
                    <a:lnTo>
                      <a:pt x="961680" y="187153"/>
                    </a:lnTo>
                    <a:lnTo>
                      <a:pt x="928254" y="152206"/>
                    </a:lnTo>
                    <a:lnTo>
                      <a:pt x="891686" y="120261"/>
                    </a:lnTo>
                    <a:lnTo>
                      <a:pt x="852946" y="92075"/>
                    </a:lnTo>
                    <a:lnTo>
                      <a:pt x="812305" y="67647"/>
                    </a:lnTo>
                    <a:lnTo>
                      <a:pt x="770036" y="46977"/>
                    </a:lnTo>
                    <a:lnTo>
                      <a:pt x="726409" y="30065"/>
                    </a:lnTo>
                    <a:lnTo>
                      <a:pt x="681697" y="16911"/>
                    </a:lnTo>
                    <a:lnTo>
                      <a:pt x="636170" y="7516"/>
                    </a:lnTo>
                    <a:lnTo>
                      <a:pt x="590100" y="1879"/>
                    </a:lnTo>
                    <a:lnTo>
                      <a:pt x="54375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793313" y="5568692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5" h="1039495">
                    <a:moveTo>
                      <a:pt x="928254" y="152205"/>
                    </a:moveTo>
                    <a:lnTo>
                      <a:pt x="961680" y="187153"/>
                    </a:lnTo>
                    <a:lnTo>
                      <a:pt x="991173" y="224176"/>
                    </a:lnTo>
                    <a:lnTo>
                      <a:pt x="1016733" y="263016"/>
                    </a:lnTo>
                    <a:lnTo>
                      <a:pt x="1038362" y="303412"/>
                    </a:lnTo>
                    <a:lnTo>
                      <a:pt x="1056058" y="345105"/>
                    </a:lnTo>
                    <a:lnTo>
                      <a:pt x="1069821" y="387836"/>
                    </a:lnTo>
                    <a:lnTo>
                      <a:pt x="1079652" y="431346"/>
                    </a:lnTo>
                    <a:lnTo>
                      <a:pt x="1085551" y="475374"/>
                    </a:lnTo>
                    <a:lnTo>
                      <a:pt x="1087517" y="519662"/>
                    </a:lnTo>
                    <a:lnTo>
                      <a:pt x="1085551" y="563950"/>
                    </a:lnTo>
                    <a:lnTo>
                      <a:pt x="1079652" y="607978"/>
                    </a:lnTo>
                    <a:lnTo>
                      <a:pt x="1069821" y="651488"/>
                    </a:lnTo>
                    <a:lnTo>
                      <a:pt x="1056058" y="694219"/>
                    </a:lnTo>
                    <a:lnTo>
                      <a:pt x="1038362" y="735912"/>
                    </a:lnTo>
                    <a:lnTo>
                      <a:pt x="1016733" y="776309"/>
                    </a:lnTo>
                    <a:lnTo>
                      <a:pt x="991173" y="815148"/>
                    </a:lnTo>
                    <a:lnTo>
                      <a:pt x="961680" y="852171"/>
                    </a:lnTo>
                    <a:lnTo>
                      <a:pt x="928254" y="887119"/>
                    </a:lnTo>
                    <a:lnTo>
                      <a:pt x="891686" y="919063"/>
                    </a:lnTo>
                    <a:lnTo>
                      <a:pt x="852946" y="947250"/>
                    </a:lnTo>
                    <a:lnTo>
                      <a:pt x="812305" y="971678"/>
                    </a:lnTo>
                    <a:lnTo>
                      <a:pt x="770036" y="992347"/>
                    </a:lnTo>
                    <a:lnTo>
                      <a:pt x="726409" y="1009259"/>
                    </a:lnTo>
                    <a:lnTo>
                      <a:pt x="681697" y="1022413"/>
                    </a:lnTo>
                    <a:lnTo>
                      <a:pt x="636170" y="1031808"/>
                    </a:lnTo>
                    <a:lnTo>
                      <a:pt x="590100" y="1037445"/>
                    </a:lnTo>
                    <a:lnTo>
                      <a:pt x="543758" y="1039324"/>
                    </a:lnTo>
                    <a:lnTo>
                      <a:pt x="497417" y="1037445"/>
                    </a:lnTo>
                    <a:lnTo>
                      <a:pt x="451347" y="1031808"/>
                    </a:lnTo>
                    <a:lnTo>
                      <a:pt x="405820" y="1022413"/>
                    </a:lnTo>
                    <a:lnTo>
                      <a:pt x="361107" y="1009259"/>
                    </a:lnTo>
                    <a:lnTo>
                      <a:pt x="317481" y="992347"/>
                    </a:lnTo>
                    <a:lnTo>
                      <a:pt x="275212" y="971678"/>
                    </a:lnTo>
                    <a:lnTo>
                      <a:pt x="234571" y="947250"/>
                    </a:lnTo>
                    <a:lnTo>
                      <a:pt x="195831" y="919063"/>
                    </a:lnTo>
                    <a:lnTo>
                      <a:pt x="159263" y="887119"/>
                    </a:lnTo>
                    <a:lnTo>
                      <a:pt x="125837" y="852171"/>
                    </a:lnTo>
                    <a:lnTo>
                      <a:pt x="96344" y="815148"/>
                    </a:lnTo>
                    <a:lnTo>
                      <a:pt x="70783" y="776309"/>
                    </a:lnTo>
                    <a:lnTo>
                      <a:pt x="49155" y="735912"/>
                    </a:lnTo>
                    <a:lnTo>
                      <a:pt x="31459" y="694219"/>
                    </a:lnTo>
                    <a:lnTo>
                      <a:pt x="17695" y="651488"/>
                    </a:lnTo>
                    <a:lnTo>
                      <a:pt x="7864" y="607978"/>
                    </a:lnTo>
                    <a:lnTo>
                      <a:pt x="1966" y="563950"/>
                    </a:lnTo>
                    <a:lnTo>
                      <a:pt x="0" y="519662"/>
                    </a:lnTo>
                    <a:lnTo>
                      <a:pt x="1966" y="475374"/>
                    </a:lnTo>
                    <a:lnTo>
                      <a:pt x="7864" y="431346"/>
                    </a:lnTo>
                    <a:lnTo>
                      <a:pt x="17695" y="387836"/>
                    </a:lnTo>
                    <a:lnTo>
                      <a:pt x="31459" y="345105"/>
                    </a:lnTo>
                    <a:lnTo>
                      <a:pt x="49155" y="303412"/>
                    </a:lnTo>
                    <a:lnTo>
                      <a:pt x="70783" y="263016"/>
                    </a:lnTo>
                    <a:lnTo>
                      <a:pt x="96344" y="224176"/>
                    </a:lnTo>
                    <a:lnTo>
                      <a:pt x="125837" y="187153"/>
                    </a:lnTo>
                    <a:lnTo>
                      <a:pt x="159263" y="152205"/>
                    </a:lnTo>
                    <a:lnTo>
                      <a:pt x="195831" y="120261"/>
                    </a:lnTo>
                    <a:lnTo>
                      <a:pt x="234571" y="92075"/>
                    </a:lnTo>
                    <a:lnTo>
                      <a:pt x="275212" y="67646"/>
                    </a:lnTo>
                    <a:lnTo>
                      <a:pt x="317481" y="46977"/>
                    </a:lnTo>
                    <a:lnTo>
                      <a:pt x="361107" y="30065"/>
                    </a:lnTo>
                    <a:lnTo>
                      <a:pt x="405820" y="16911"/>
                    </a:lnTo>
                    <a:lnTo>
                      <a:pt x="451347" y="7516"/>
                    </a:lnTo>
                    <a:lnTo>
                      <a:pt x="497417" y="1879"/>
                    </a:lnTo>
                    <a:lnTo>
                      <a:pt x="543758" y="0"/>
                    </a:lnTo>
                    <a:lnTo>
                      <a:pt x="590100" y="1879"/>
                    </a:lnTo>
                    <a:lnTo>
                      <a:pt x="636170" y="7516"/>
                    </a:lnTo>
                    <a:lnTo>
                      <a:pt x="681697" y="16911"/>
                    </a:lnTo>
                    <a:lnTo>
                      <a:pt x="726409" y="30065"/>
                    </a:lnTo>
                    <a:lnTo>
                      <a:pt x="770036" y="46977"/>
                    </a:lnTo>
                    <a:lnTo>
                      <a:pt x="812305" y="67646"/>
                    </a:lnTo>
                    <a:lnTo>
                      <a:pt x="852946" y="92075"/>
                    </a:lnTo>
                    <a:lnTo>
                      <a:pt x="891686" y="120261"/>
                    </a:lnTo>
                    <a:lnTo>
                      <a:pt x="928254" y="152205"/>
                    </a:lnTo>
                    <a:close/>
                  </a:path>
                </a:pathLst>
              </a:custGeom>
              <a:ln w="41883">
                <a:solidFill>
                  <a:srgbClr val="FFC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876162" y="5677983"/>
                <a:ext cx="862494" cy="862494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0" name="object 50"/>
            <p:cNvSpPr txBox="1"/>
            <p:nvPr/>
          </p:nvSpPr>
          <p:spPr>
            <a:xfrm>
              <a:off x="2050064" y="6088236"/>
              <a:ext cx="3376295" cy="1247140"/>
            </a:xfrm>
            <a:prstGeom prst="rect">
              <a:avLst/>
            </a:prstGeom>
          </p:spPr>
          <p:txBody>
            <a:bodyPr vert="horz" wrap="square" lIns="0" tIns="1066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950" b="1" u="heavy" spc="15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2021</a:t>
              </a:r>
              <a:endParaRPr sz="1950" dirty="0">
                <a:latin typeface="Trebuchet MS"/>
                <a:cs typeface="Trebuchet MS"/>
              </a:endParaRPr>
            </a:p>
            <a:p>
              <a:pPr marL="200660" indent="-188595">
                <a:lnSpc>
                  <a:spcPts val="1980"/>
                </a:lnSpc>
                <a:spcBef>
                  <a:spcPts val="600"/>
                </a:spcBef>
                <a:buChar char="•"/>
                <a:tabLst>
                  <a:tab pos="201295" algn="l"/>
                </a:tabLst>
              </a:pP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Crowdfunding $10M into Daisy</a:t>
              </a:r>
              <a:r>
                <a:rPr sz="1650" spc="-9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AI</a:t>
              </a:r>
              <a:endParaRPr sz="1650" dirty="0">
                <a:latin typeface="Trebuchet MS"/>
                <a:cs typeface="Trebuchet MS"/>
              </a:endParaRPr>
            </a:p>
            <a:p>
              <a:pPr marL="200660" indent="-188595">
                <a:lnSpc>
                  <a:spcPts val="1980"/>
                </a:lnSpc>
                <a:buChar char="•"/>
                <a:tabLst>
                  <a:tab pos="201295" algn="l"/>
                </a:tabLst>
              </a:pPr>
              <a:r>
                <a:rPr sz="1650" spc="-20" dirty="0">
                  <a:solidFill>
                    <a:srgbClr val="FFFFFF"/>
                  </a:solidFill>
                  <a:latin typeface="Trebuchet MS"/>
                  <a:cs typeface="Trebuchet MS"/>
                </a:rPr>
                <a:t>Phase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1 Development of Daisy</a:t>
              </a:r>
              <a:r>
                <a:rPr sz="16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AI</a:t>
              </a:r>
              <a:endParaRPr sz="1650" dirty="0">
                <a:latin typeface="Trebuchet MS"/>
                <a:cs typeface="Trebuchet MS"/>
              </a:endParaRPr>
            </a:p>
            <a:p>
              <a:pPr marL="200660" indent="-188595">
                <a:lnSpc>
                  <a:spcPct val="100000"/>
                </a:lnSpc>
                <a:buChar char="•"/>
                <a:tabLst>
                  <a:tab pos="201295" algn="l"/>
                </a:tabLst>
              </a:pP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$500 million of AUM in Daisy</a:t>
              </a:r>
              <a:r>
                <a:rPr sz="1650" spc="-12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Fund</a:t>
              </a:r>
              <a:endParaRPr sz="1650" dirty="0">
                <a:latin typeface="Trebuchet MS"/>
                <a:cs typeface="Trebuchet M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D1F8678-E94C-3E42-A053-B45283A64A8D}"/>
              </a:ext>
            </a:extLst>
          </p:cNvPr>
          <p:cNvGrpSpPr/>
          <p:nvPr/>
        </p:nvGrpSpPr>
        <p:grpSpPr>
          <a:xfrm>
            <a:off x="5880743" y="7354749"/>
            <a:ext cx="6376035" cy="1793239"/>
            <a:chOff x="5880743" y="7354749"/>
            <a:chExt cx="6376035" cy="1793239"/>
          </a:xfrm>
        </p:grpSpPr>
        <p:grpSp>
          <p:nvGrpSpPr>
            <p:cNvPr id="51" name="object 51"/>
            <p:cNvGrpSpPr/>
            <p:nvPr/>
          </p:nvGrpSpPr>
          <p:grpSpPr>
            <a:xfrm>
              <a:off x="5880743" y="7354749"/>
              <a:ext cx="6376035" cy="1793239"/>
              <a:chOff x="5880743" y="7354749"/>
              <a:chExt cx="6376035" cy="1793239"/>
            </a:xfrm>
          </p:grpSpPr>
          <p:sp>
            <p:nvSpPr>
              <p:cNvPr id="52" name="object 52"/>
              <p:cNvSpPr/>
              <p:nvPr/>
            </p:nvSpPr>
            <p:spPr>
              <a:xfrm>
                <a:off x="6380721" y="7354749"/>
                <a:ext cx="5876056" cy="1705849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5880743" y="7857068"/>
                <a:ext cx="1338818" cy="12906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6006393" y="7982719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4" h="1039495">
                    <a:moveTo>
                      <a:pt x="543758" y="0"/>
                    </a:moveTo>
                    <a:lnTo>
                      <a:pt x="497417" y="1879"/>
                    </a:lnTo>
                    <a:lnTo>
                      <a:pt x="451347" y="7516"/>
                    </a:lnTo>
                    <a:lnTo>
                      <a:pt x="405820" y="16911"/>
                    </a:lnTo>
                    <a:lnTo>
                      <a:pt x="361108" y="30065"/>
                    </a:lnTo>
                    <a:lnTo>
                      <a:pt x="317481" y="46976"/>
                    </a:lnTo>
                    <a:lnTo>
                      <a:pt x="275212" y="67646"/>
                    </a:lnTo>
                    <a:lnTo>
                      <a:pt x="234571" y="92074"/>
                    </a:lnTo>
                    <a:lnTo>
                      <a:pt x="195831" y="120260"/>
                    </a:lnTo>
                    <a:lnTo>
                      <a:pt x="159263" y="152205"/>
                    </a:lnTo>
                    <a:lnTo>
                      <a:pt x="125838" y="187153"/>
                    </a:lnTo>
                    <a:lnTo>
                      <a:pt x="96344" y="224176"/>
                    </a:lnTo>
                    <a:lnTo>
                      <a:pt x="70783" y="263016"/>
                    </a:lnTo>
                    <a:lnTo>
                      <a:pt x="49155" y="303412"/>
                    </a:lnTo>
                    <a:lnTo>
                      <a:pt x="31459" y="345105"/>
                    </a:lnTo>
                    <a:lnTo>
                      <a:pt x="17695" y="387836"/>
                    </a:lnTo>
                    <a:lnTo>
                      <a:pt x="7864" y="431346"/>
                    </a:lnTo>
                    <a:lnTo>
                      <a:pt x="1966" y="475374"/>
                    </a:lnTo>
                    <a:lnTo>
                      <a:pt x="0" y="519662"/>
                    </a:lnTo>
                    <a:lnTo>
                      <a:pt x="1966" y="563950"/>
                    </a:lnTo>
                    <a:lnTo>
                      <a:pt x="7864" y="607978"/>
                    </a:lnTo>
                    <a:lnTo>
                      <a:pt x="17695" y="651488"/>
                    </a:lnTo>
                    <a:lnTo>
                      <a:pt x="31459" y="694219"/>
                    </a:lnTo>
                    <a:lnTo>
                      <a:pt x="49155" y="735912"/>
                    </a:lnTo>
                    <a:lnTo>
                      <a:pt x="70783" y="776308"/>
                    </a:lnTo>
                    <a:lnTo>
                      <a:pt x="96344" y="815148"/>
                    </a:lnTo>
                    <a:lnTo>
                      <a:pt x="125838" y="852171"/>
                    </a:lnTo>
                    <a:lnTo>
                      <a:pt x="159263" y="887119"/>
                    </a:lnTo>
                    <a:lnTo>
                      <a:pt x="195831" y="919063"/>
                    </a:lnTo>
                    <a:lnTo>
                      <a:pt x="234571" y="947249"/>
                    </a:lnTo>
                    <a:lnTo>
                      <a:pt x="275212" y="971678"/>
                    </a:lnTo>
                    <a:lnTo>
                      <a:pt x="317481" y="992347"/>
                    </a:lnTo>
                    <a:lnTo>
                      <a:pt x="361108" y="1009259"/>
                    </a:lnTo>
                    <a:lnTo>
                      <a:pt x="405820" y="1022413"/>
                    </a:lnTo>
                    <a:lnTo>
                      <a:pt x="451347" y="1031808"/>
                    </a:lnTo>
                    <a:lnTo>
                      <a:pt x="497417" y="1037446"/>
                    </a:lnTo>
                    <a:lnTo>
                      <a:pt x="543758" y="1039325"/>
                    </a:lnTo>
                    <a:lnTo>
                      <a:pt x="590100" y="1037446"/>
                    </a:lnTo>
                    <a:lnTo>
                      <a:pt x="636170" y="1031808"/>
                    </a:lnTo>
                    <a:lnTo>
                      <a:pt x="681697" y="1022413"/>
                    </a:lnTo>
                    <a:lnTo>
                      <a:pt x="726409" y="1009259"/>
                    </a:lnTo>
                    <a:lnTo>
                      <a:pt x="770036" y="992347"/>
                    </a:lnTo>
                    <a:lnTo>
                      <a:pt x="812306" y="971678"/>
                    </a:lnTo>
                    <a:lnTo>
                      <a:pt x="852946" y="947249"/>
                    </a:lnTo>
                    <a:lnTo>
                      <a:pt x="891686" y="919063"/>
                    </a:lnTo>
                    <a:lnTo>
                      <a:pt x="928254" y="887119"/>
                    </a:lnTo>
                    <a:lnTo>
                      <a:pt x="961680" y="852171"/>
                    </a:lnTo>
                    <a:lnTo>
                      <a:pt x="991173" y="815148"/>
                    </a:lnTo>
                    <a:lnTo>
                      <a:pt x="1016734" y="776308"/>
                    </a:lnTo>
                    <a:lnTo>
                      <a:pt x="1038362" y="735912"/>
                    </a:lnTo>
                    <a:lnTo>
                      <a:pt x="1056058" y="694219"/>
                    </a:lnTo>
                    <a:lnTo>
                      <a:pt x="1069822" y="651488"/>
                    </a:lnTo>
                    <a:lnTo>
                      <a:pt x="1079653" y="607978"/>
                    </a:lnTo>
                    <a:lnTo>
                      <a:pt x="1085551" y="563950"/>
                    </a:lnTo>
                    <a:lnTo>
                      <a:pt x="1087517" y="519662"/>
                    </a:lnTo>
                    <a:lnTo>
                      <a:pt x="1085551" y="475374"/>
                    </a:lnTo>
                    <a:lnTo>
                      <a:pt x="1079653" y="431346"/>
                    </a:lnTo>
                    <a:lnTo>
                      <a:pt x="1069822" y="387836"/>
                    </a:lnTo>
                    <a:lnTo>
                      <a:pt x="1056058" y="345105"/>
                    </a:lnTo>
                    <a:lnTo>
                      <a:pt x="1038362" y="303412"/>
                    </a:lnTo>
                    <a:lnTo>
                      <a:pt x="1016734" y="263016"/>
                    </a:lnTo>
                    <a:lnTo>
                      <a:pt x="991173" y="224176"/>
                    </a:lnTo>
                    <a:lnTo>
                      <a:pt x="961680" y="187153"/>
                    </a:lnTo>
                    <a:lnTo>
                      <a:pt x="928254" y="152205"/>
                    </a:lnTo>
                    <a:lnTo>
                      <a:pt x="891686" y="120260"/>
                    </a:lnTo>
                    <a:lnTo>
                      <a:pt x="852946" y="92074"/>
                    </a:lnTo>
                    <a:lnTo>
                      <a:pt x="812306" y="67646"/>
                    </a:lnTo>
                    <a:lnTo>
                      <a:pt x="770036" y="46976"/>
                    </a:lnTo>
                    <a:lnTo>
                      <a:pt x="726409" y="30065"/>
                    </a:lnTo>
                    <a:lnTo>
                      <a:pt x="681697" y="16911"/>
                    </a:lnTo>
                    <a:lnTo>
                      <a:pt x="636170" y="7516"/>
                    </a:lnTo>
                    <a:lnTo>
                      <a:pt x="590100" y="1879"/>
                    </a:lnTo>
                    <a:lnTo>
                      <a:pt x="54375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6006394" y="7982718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4" h="1039495">
                    <a:moveTo>
                      <a:pt x="928254" y="152205"/>
                    </a:moveTo>
                    <a:lnTo>
                      <a:pt x="961680" y="187153"/>
                    </a:lnTo>
                    <a:lnTo>
                      <a:pt x="991173" y="224176"/>
                    </a:lnTo>
                    <a:lnTo>
                      <a:pt x="1016733" y="263016"/>
                    </a:lnTo>
                    <a:lnTo>
                      <a:pt x="1038362" y="303412"/>
                    </a:lnTo>
                    <a:lnTo>
                      <a:pt x="1056058" y="345105"/>
                    </a:lnTo>
                    <a:lnTo>
                      <a:pt x="1069821" y="387836"/>
                    </a:lnTo>
                    <a:lnTo>
                      <a:pt x="1079652" y="431346"/>
                    </a:lnTo>
                    <a:lnTo>
                      <a:pt x="1085551" y="475374"/>
                    </a:lnTo>
                    <a:lnTo>
                      <a:pt x="1087517" y="519662"/>
                    </a:lnTo>
                    <a:lnTo>
                      <a:pt x="1085551" y="563950"/>
                    </a:lnTo>
                    <a:lnTo>
                      <a:pt x="1079652" y="607978"/>
                    </a:lnTo>
                    <a:lnTo>
                      <a:pt x="1069821" y="651488"/>
                    </a:lnTo>
                    <a:lnTo>
                      <a:pt x="1056058" y="694219"/>
                    </a:lnTo>
                    <a:lnTo>
                      <a:pt x="1038362" y="735912"/>
                    </a:lnTo>
                    <a:lnTo>
                      <a:pt x="1016733" y="776309"/>
                    </a:lnTo>
                    <a:lnTo>
                      <a:pt x="991173" y="815148"/>
                    </a:lnTo>
                    <a:lnTo>
                      <a:pt x="961680" y="852171"/>
                    </a:lnTo>
                    <a:lnTo>
                      <a:pt x="928254" y="887119"/>
                    </a:lnTo>
                    <a:lnTo>
                      <a:pt x="891686" y="919063"/>
                    </a:lnTo>
                    <a:lnTo>
                      <a:pt x="852946" y="947250"/>
                    </a:lnTo>
                    <a:lnTo>
                      <a:pt x="812305" y="971678"/>
                    </a:lnTo>
                    <a:lnTo>
                      <a:pt x="770036" y="992347"/>
                    </a:lnTo>
                    <a:lnTo>
                      <a:pt x="726409" y="1009259"/>
                    </a:lnTo>
                    <a:lnTo>
                      <a:pt x="681697" y="1022413"/>
                    </a:lnTo>
                    <a:lnTo>
                      <a:pt x="636170" y="1031808"/>
                    </a:lnTo>
                    <a:lnTo>
                      <a:pt x="590100" y="1037445"/>
                    </a:lnTo>
                    <a:lnTo>
                      <a:pt x="543758" y="1039324"/>
                    </a:lnTo>
                    <a:lnTo>
                      <a:pt x="497417" y="1037445"/>
                    </a:lnTo>
                    <a:lnTo>
                      <a:pt x="451347" y="1031808"/>
                    </a:lnTo>
                    <a:lnTo>
                      <a:pt x="405820" y="1022413"/>
                    </a:lnTo>
                    <a:lnTo>
                      <a:pt x="361107" y="1009259"/>
                    </a:lnTo>
                    <a:lnTo>
                      <a:pt x="317481" y="992347"/>
                    </a:lnTo>
                    <a:lnTo>
                      <a:pt x="275212" y="971678"/>
                    </a:lnTo>
                    <a:lnTo>
                      <a:pt x="234571" y="947250"/>
                    </a:lnTo>
                    <a:lnTo>
                      <a:pt x="195831" y="919063"/>
                    </a:lnTo>
                    <a:lnTo>
                      <a:pt x="159263" y="887119"/>
                    </a:lnTo>
                    <a:lnTo>
                      <a:pt x="125837" y="852171"/>
                    </a:lnTo>
                    <a:lnTo>
                      <a:pt x="96344" y="815148"/>
                    </a:lnTo>
                    <a:lnTo>
                      <a:pt x="70783" y="776309"/>
                    </a:lnTo>
                    <a:lnTo>
                      <a:pt x="49155" y="735912"/>
                    </a:lnTo>
                    <a:lnTo>
                      <a:pt x="31459" y="694219"/>
                    </a:lnTo>
                    <a:lnTo>
                      <a:pt x="17695" y="651488"/>
                    </a:lnTo>
                    <a:lnTo>
                      <a:pt x="7864" y="607978"/>
                    </a:lnTo>
                    <a:lnTo>
                      <a:pt x="1966" y="563950"/>
                    </a:lnTo>
                    <a:lnTo>
                      <a:pt x="0" y="519662"/>
                    </a:lnTo>
                    <a:lnTo>
                      <a:pt x="1966" y="475374"/>
                    </a:lnTo>
                    <a:lnTo>
                      <a:pt x="7864" y="431346"/>
                    </a:lnTo>
                    <a:lnTo>
                      <a:pt x="17695" y="387836"/>
                    </a:lnTo>
                    <a:lnTo>
                      <a:pt x="31459" y="345105"/>
                    </a:lnTo>
                    <a:lnTo>
                      <a:pt x="49155" y="303412"/>
                    </a:lnTo>
                    <a:lnTo>
                      <a:pt x="70783" y="263016"/>
                    </a:lnTo>
                    <a:lnTo>
                      <a:pt x="96344" y="224176"/>
                    </a:lnTo>
                    <a:lnTo>
                      <a:pt x="125837" y="187153"/>
                    </a:lnTo>
                    <a:lnTo>
                      <a:pt x="159263" y="152205"/>
                    </a:lnTo>
                    <a:lnTo>
                      <a:pt x="195831" y="120261"/>
                    </a:lnTo>
                    <a:lnTo>
                      <a:pt x="234571" y="92075"/>
                    </a:lnTo>
                    <a:lnTo>
                      <a:pt x="275212" y="67646"/>
                    </a:lnTo>
                    <a:lnTo>
                      <a:pt x="317481" y="46977"/>
                    </a:lnTo>
                    <a:lnTo>
                      <a:pt x="361107" y="30065"/>
                    </a:lnTo>
                    <a:lnTo>
                      <a:pt x="405820" y="16911"/>
                    </a:lnTo>
                    <a:lnTo>
                      <a:pt x="451347" y="7516"/>
                    </a:lnTo>
                    <a:lnTo>
                      <a:pt x="497417" y="1879"/>
                    </a:lnTo>
                    <a:lnTo>
                      <a:pt x="543758" y="0"/>
                    </a:lnTo>
                    <a:lnTo>
                      <a:pt x="590100" y="1879"/>
                    </a:lnTo>
                    <a:lnTo>
                      <a:pt x="636170" y="7516"/>
                    </a:lnTo>
                    <a:lnTo>
                      <a:pt x="681697" y="16911"/>
                    </a:lnTo>
                    <a:lnTo>
                      <a:pt x="726409" y="30065"/>
                    </a:lnTo>
                    <a:lnTo>
                      <a:pt x="770036" y="46977"/>
                    </a:lnTo>
                    <a:lnTo>
                      <a:pt x="812305" y="67646"/>
                    </a:lnTo>
                    <a:lnTo>
                      <a:pt x="852946" y="92075"/>
                    </a:lnTo>
                    <a:lnTo>
                      <a:pt x="891686" y="120261"/>
                    </a:lnTo>
                    <a:lnTo>
                      <a:pt x="928254" y="152205"/>
                    </a:lnTo>
                    <a:close/>
                  </a:path>
                </a:pathLst>
              </a:custGeom>
              <a:ln w="41883">
                <a:solidFill>
                  <a:srgbClr val="FFC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6126018" y="8092011"/>
                <a:ext cx="862494" cy="862494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7" name="object 57"/>
            <p:cNvSpPr txBox="1"/>
            <p:nvPr/>
          </p:nvSpPr>
          <p:spPr>
            <a:xfrm>
              <a:off x="7357795" y="8003391"/>
              <a:ext cx="2201545" cy="982980"/>
            </a:xfrm>
            <a:prstGeom prst="rect">
              <a:avLst/>
            </a:prstGeom>
          </p:spPr>
          <p:txBody>
            <a:bodyPr vert="horz" wrap="square" lIns="0" tIns="939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740"/>
                </a:spcBef>
              </a:pPr>
              <a:r>
                <a:rPr sz="1950" b="1" u="heavy" spc="1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 </a:t>
              </a:r>
              <a:r>
                <a:rPr sz="1950" b="1" u="heavy" spc="15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2022</a:t>
              </a:r>
              <a:endParaRPr sz="1950" dirty="0">
                <a:latin typeface="Trebuchet MS"/>
                <a:cs typeface="Trebuchet MS"/>
              </a:endParaRPr>
            </a:p>
            <a:p>
              <a:pPr marL="201930" indent="-189230">
                <a:lnSpc>
                  <a:spcPct val="100000"/>
                </a:lnSpc>
                <a:spcBef>
                  <a:spcPts val="515"/>
                </a:spcBef>
                <a:buChar char="•"/>
                <a:tabLst>
                  <a:tab pos="202565" algn="l"/>
                </a:tabLst>
              </a:pP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Complete Daisy</a:t>
              </a:r>
              <a:r>
                <a:rPr sz="1650" spc="-12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AI</a:t>
              </a:r>
              <a:endParaRPr sz="1650" dirty="0">
                <a:latin typeface="Trebuchet MS"/>
                <a:cs typeface="Trebuchet MS"/>
              </a:endParaRPr>
            </a:p>
            <a:p>
              <a:pPr marL="201930" indent="-189230">
                <a:lnSpc>
                  <a:spcPct val="100000"/>
                </a:lnSpc>
                <a:spcBef>
                  <a:spcPts val="85"/>
                </a:spcBef>
                <a:buChar char="•"/>
                <a:tabLst>
                  <a:tab pos="202565" algn="l"/>
                </a:tabLst>
              </a:pP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Endotech goes</a:t>
              </a:r>
              <a:r>
                <a:rPr sz="1650" spc="-3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public</a:t>
              </a:r>
              <a:endParaRPr sz="1650" dirty="0">
                <a:latin typeface="Trebuchet MS"/>
                <a:cs typeface="Trebuchet M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C39CE1-E752-CA41-8931-AA256D401486}"/>
              </a:ext>
            </a:extLst>
          </p:cNvPr>
          <p:cNvGrpSpPr/>
          <p:nvPr/>
        </p:nvGrpSpPr>
        <p:grpSpPr>
          <a:xfrm>
            <a:off x="13113046" y="7899779"/>
            <a:ext cx="6957059" cy="1768475"/>
            <a:chOff x="13113046" y="7899779"/>
            <a:chExt cx="6957059" cy="1768475"/>
          </a:xfrm>
        </p:grpSpPr>
        <p:grpSp>
          <p:nvGrpSpPr>
            <p:cNvPr id="58" name="object 58"/>
            <p:cNvGrpSpPr/>
            <p:nvPr/>
          </p:nvGrpSpPr>
          <p:grpSpPr>
            <a:xfrm>
              <a:off x="13113046" y="7899779"/>
              <a:ext cx="6957059" cy="1768475"/>
              <a:chOff x="13113046" y="7899779"/>
              <a:chExt cx="6957059" cy="1768475"/>
            </a:xfrm>
          </p:grpSpPr>
          <p:sp>
            <p:nvSpPr>
              <p:cNvPr id="59" name="object 59"/>
              <p:cNvSpPr/>
              <p:nvPr/>
            </p:nvSpPr>
            <p:spPr>
              <a:xfrm>
                <a:off x="13113046" y="8323736"/>
                <a:ext cx="6649001" cy="134413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18731240" y="7899779"/>
                <a:ext cx="1338818" cy="12906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18856891" y="8025430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5" h="1039495">
                    <a:moveTo>
                      <a:pt x="543762" y="0"/>
                    </a:moveTo>
                    <a:lnTo>
                      <a:pt x="497420" y="1879"/>
                    </a:lnTo>
                    <a:lnTo>
                      <a:pt x="451351" y="7516"/>
                    </a:lnTo>
                    <a:lnTo>
                      <a:pt x="405823" y="16911"/>
                    </a:lnTo>
                    <a:lnTo>
                      <a:pt x="361111" y="30065"/>
                    </a:lnTo>
                    <a:lnTo>
                      <a:pt x="317484" y="46976"/>
                    </a:lnTo>
                    <a:lnTo>
                      <a:pt x="275214" y="67646"/>
                    </a:lnTo>
                    <a:lnTo>
                      <a:pt x="234572" y="92074"/>
                    </a:lnTo>
                    <a:lnTo>
                      <a:pt x="195831" y="120260"/>
                    </a:lnTo>
                    <a:lnTo>
                      <a:pt x="159262" y="152205"/>
                    </a:lnTo>
                    <a:lnTo>
                      <a:pt x="125836" y="187153"/>
                    </a:lnTo>
                    <a:lnTo>
                      <a:pt x="96343" y="224176"/>
                    </a:lnTo>
                    <a:lnTo>
                      <a:pt x="70783" y="263016"/>
                    </a:lnTo>
                    <a:lnTo>
                      <a:pt x="49154" y="303412"/>
                    </a:lnTo>
                    <a:lnTo>
                      <a:pt x="31459" y="345105"/>
                    </a:lnTo>
                    <a:lnTo>
                      <a:pt x="17695" y="387836"/>
                    </a:lnTo>
                    <a:lnTo>
                      <a:pt x="7864" y="431346"/>
                    </a:lnTo>
                    <a:lnTo>
                      <a:pt x="1966" y="475374"/>
                    </a:lnTo>
                    <a:lnTo>
                      <a:pt x="0" y="519662"/>
                    </a:lnTo>
                    <a:lnTo>
                      <a:pt x="1966" y="563950"/>
                    </a:lnTo>
                    <a:lnTo>
                      <a:pt x="7864" y="607979"/>
                    </a:lnTo>
                    <a:lnTo>
                      <a:pt x="17695" y="651488"/>
                    </a:lnTo>
                    <a:lnTo>
                      <a:pt x="31459" y="694219"/>
                    </a:lnTo>
                    <a:lnTo>
                      <a:pt x="49154" y="735913"/>
                    </a:lnTo>
                    <a:lnTo>
                      <a:pt x="70783" y="776309"/>
                    </a:lnTo>
                    <a:lnTo>
                      <a:pt x="96343" y="815148"/>
                    </a:lnTo>
                    <a:lnTo>
                      <a:pt x="125836" y="852172"/>
                    </a:lnTo>
                    <a:lnTo>
                      <a:pt x="159262" y="887120"/>
                    </a:lnTo>
                    <a:lnTo>
                      <a:pt x="195831" y="919064"/>
                    </a:lnTo>
                    <a:lnTo>
                      <a:pt x="234572" y="947250"/>
                    </a:lnTo>
                    <a:lnTo>
                      <a:pt x="275214" y="971678"/>
                    </a:lnTo>
                    <a:lnTo>
                      <a:pt x="317484" y="992348"/>
                    </a:lnTo>
                    <a:lnTo>
                      <a:pt x="361111" y="1009260"/>
                    </a:lnTo>
                    <a:lnTo>
                      <a:pt x="405823" y="1022413"/>
                    </a:lnTo>
                    <a:lnTo>
                      <a:pt x="451351" y="1031809"/>
                    </a:lnTo>
                    <a:lnTo>
                      <a:pt x="497420" y="1037446"/>
                    </a:lnTo>
                    <a:lnTo>
                      <a:pt x="543762" y="1039325"/>
                    </a:lnTo>
                    <a:lnTo>
                      <a:pt x="590103" y="1037446"/>
                    </a:lnTo>
                    <a:lnTo>
                      <a:pt x="636173" y="1031809"/>
                    </a:lnTo>
                    <a:lnTo>
                      <a:pt x="681699" y="1022413"/>
                    </a:lnTo>
                    <a:lnTo>
                      <a:pt x="726411" y="1009260"/>
                    </a:lnTo>
                    <a:lnTo>
                      <a:pt x="770037" y="992348"/>
                    </a:lnTo>
                    <a:lnTo>
                      <a:pt x="812306" y="971678"/>
                    </a:lnTo>
                    <a:lnTo>
                      <a:pt x="852946" y="947250"/>
                    </a:lnTo>
                    <a:lnTo>
                      <a:pt x="891686" y="919064"/>
                    </a:lnTo>
                    <a:lnTo>
                      <a:pt x="928254" y="887120"/>
                    </a:lnTo>
                    <a:lnTo>
                      <a:pt x="961679" y="852172"/>
                    </a:lnTo>
                    <a:lnTo>
                      <a:pt x="991172" y="815148"/>
                    </a:lnTo>
                    <a:lnTo>
                      <a:pt x="1016733" y="776309"/>
                    </a:lnTo>
                    <a:lnTo>
                      <a:pt x="1038361" y="735913"/>
                    </a:lnTo>
                    <a:lnTo>
                      <a:pt x="1056057" y="694219"/>
                    </a:lnTo>
                    <a:lnTo>
                      <a:pt x="1069820" y="651488"/>
                    </a:lnTo>
                    <a:lnTo>
                      <a:pt x="1079651" y="607979"/>
                    </a:lnTo>
                    <a:lnTo>
                      <a:pt x="1085550" y="563950"/>
                    </a:lnTo>
                    <a:lnTo>
                      <a:pt x="1087516" y="519662"/>
                    </a:lnTo>
                    <a:lnTo>
                      <a:pt x="1085550" y="475374"/>
                    </a:lnTo>
                    <a:lnTo>
                      <a:pt x="1079651" y="431346"/>
                    </a:lnTo>
                    <a:lnTo>
                      <a:pt x="1069820" y="387836"/>
                    </a:lnTo>
                    <a:lnTo>
                      <a:pt x="1056057" y="345105"/>
                    </a:lnTo>
                    <a:lnTo>
                      <a:pt x="1038361" y="303412"/>
                    </a:lnTo>
                    <a:lnTo>
                      <a:pt x="1016733" y="263016"/>
                    </a:lnTo>
                    <a:lnTo>
                      <a:pt x="991172" y="224176"/>
                    </a:lnTo>
                    <a:lnTo>
                      <a:pt x="961679" y="187153"/>
                    </a:lnTo>
                    <a:lnTo>
                      <a:pt x="928254" y="152205"/>
                    </a:lnTo>
                    <a:lnTo>
                      <a:pt x="891686" y="120260"/>
                    </a:lnTo>
                    <a:lnTo>
                      <a:pt x="852946" y="92074"/>
                    </a:lnTo>
                    <a:lnTo>
                      <a:pt x="812306" y="67646"/>
                    </a:lnTo>
                    <a:lnTo>
                      <a:pt x="770037" y="46976"/>
                    </a:lnTo>
                    <a:lnTo>
                      <a:pt x="726411" y="30065"/>
                    </a:lnTo>
                    <a:lnTo>
                      <a:pt x="681699" y="16911"/>
                    </a:lnTo>
                    <a:lnTo>
                      <a:pt x="636173" y="7516"/>
                    </a:lnTo>
                    <a:lnTo>
                      <a:pt x="590103" y="1879"/>
                    </a:lnTo>
                    <a:lnTo>
                      <a:pt x="54376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18856891" y="8025430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5" h="1039495">
                    <a:moveTo>
                      <a:pt x="928254" y="152205"/>
                    </a:moveTo>
                    <a:lnTo>
                      <a:pt x="961680" y="187153"/>
                    </a:lnTo>
                    <a:lnTo>
                      <a:pt x="991173" y="224176"/>
                    </a:lnTo>
                    <a:lnTo>
                      <a:pt x="1016733" y="263016"/>
                    </a:lnTo>
                    <a:lnTo>
                      <a:pt x="1038362" y="303412"/>
                    </a:lnTo>
                    <a:lnTo>
                      <a:pt x="1056058" y="345105"/>
                    </a:lnTo>
                    <a:lnTo>
                      <a:pt x="1069821" y="387836"/>
                    </a:lnTo>
                    <a:lnTo>
                      <a:pt x="1079652" y="431346"/>
                    </a:lnTo>
                    <a:lnTo>
                      <a:pt x="1085551" y="475374"/>
                    </a:lnTo>
                    <a:lnTo>
                      <a:pt x="1087517" y="519662"/>
                    </a:lnTo>
                    <a:lnTo>
                      <a:pt x="1085551" y="563950"/>
                    </a:lnTo>
                    <a:lnTo>
                      <a:pt x="1079652" y="607978"/>
                    </a:lnTo>
                    <a:lnTo>
                      <a:pt x="1069821" y="651488"/>
                    </a:lnTo>
                    <a:lnTo>
                      <a:pt x="1056058" y="694219"/>
                    </a:lnTo>
                    <a:lnTo>
                      <a:pt x="1038362" y="735912"/>
                    </a:lnTo>
                    <a:lnTo>
                      <a:pt x="1016733" y="776309"/>
                    </a:lnTo>
                    <a:lnTo>
                      <a:pt x="991173" y="815148"/>
                    </a:lnTo>
                    <a:lnTo>
                      <a:pt x="961680" y="852171"/>
                    </a:lnTo>
                    <a:lnTo>
                      <a:pt x="928254" y="887119"/>
                    </a:lnTo>
                    <a:lnTo>
                      <a:pt x="891686" y="919063"/>
                    </a:lnTo>
                    <a:lnTo>
                      <a:pt x="852946" y="947250"/>
                    </a:lnTo>
                    <a:lnTo>
                      <a:pt x="812305" y="971678"/>
                    </a:lnTo>
                    <a:lnTo>
                      <a:pt x="770036" y="992347"/>
                    </a:lnTo>
                    <a:lnTo>
                      <a:pt x="726409" y="1009259"/>
                    </a:lnTo>
                    <a:lnTo>
                      <a:pt x="681697" y="1022413"/>
                    </a:lnTo>
                    <a:lnTo>
                      <a:pt x="636170" y="1031808"/>
                    </a:lnTo>
                    <a:lnTo>
                      <a:pt x="590100" y="1037445"/>
                    </a:lnTo>
                    <a:lnTo>
                      <a:pt x="543758" y="1039324"/>
                    </a:lnTo>
                    <a:lnTo>
                      <a:pt x="497417" y="1037445"/>
                    </a:lnTo>
                    <a:lnTo>
                      <a:pt x="451347" y="1031808"/>
                    </a:lnTo>
                    <a:lnTo>
                      <a:pt x="405820" y="1022413"/>
                    </a:lnTo>
                    <a:lnTo>
                      <a:pt x="361107" y="1009259"/>
                    </a:lnTo>
                    <a:lnTo>
                      <a:pt x="317481" y="992347"/>
                    </a:lnTo>
                    <a:lnTo>
                      <a:pt x="275212" y="971678"/>
                    </a:lnTo>
                    <a:lnTo>
                      <a:pt x="234571" y="947250"/>
                    </a:lnTo>
                    <a:lnTo>
                      <a:pt x="195831" y="919063"/>
                    </a:lnTo>
                    <a:lnTo>
                      <a:pt x="159263" y="887119"/>
                    </a:lnTo>
                    <a:lnTo>
                      <a:pt x="125837" y="852171"/>
                    </a:lnTo>
                    <a:lnTo>
                      <a:pt x="96344" y="815148"/>
                    </a:lnTo>
                    <a:lnTo>
                      <a:pt x="70783" y="776309"/>
                    </a:lnTo>
                    <a:lnTo>
                      <a:pt x="49155" y="735912"/>
                    </a:lnTo>
                    <a:lnTo>
                      <a:pt x="31459" y="694219"/>
                    </a:lnTo>
                    <a:lnTo>
                      <a:pt x="17695" y="651488"/>
                    </a:lnTo>
                    <a:lnTo>
                      <a:pt x="7864" y="607978"/>
                    </a:lnTo>
                    <a:lnTo>
                      <a:pt x="1966" y="563950"/>
                    </a:lnTo>
                    <a:lnTo>
                      <a:pt x="0" y="519662"/>
                    </a:lnTo>
                    <a:lnTo>
                      <a:pt x="1966" y="475374"/>
                    </a:lnTo>
                    <a:lnTo>
                      <a:pt x="7864" y="431346"/>
                    </a:lnTo>
                    <a:lnTo>
                      <a:pt x="17695" y="387836"/>
                    </a:lnTo>
                    <a:lnTo>
                      <a:pt x="31459" y="345105"/>
                    </a:lnTo>
                    <a:lnTo>
                      <a:pt x="49155" y="303412"/>
                    </a:lnTo>
                    <a:lnTo>
                      <a:pt x="70783" y="263016"/>
                    </a:lnTo>
                    <a:lnTo>
                      <a:pt x="96344" y="224176"/>
                    </a:lnTo>
                    <a:lnTo>
                      <a:pt x="125837" y="187153"/>
                    </a:lnTo>
                    <a:lnTo>
                      <a:pt x="159263" y="152205"/>
                    </a:lnTo>
                    <a:lnTo>
                      <a:pt x="195831" y="120261"/>
                    </a:lnTo>
                    <a:lnTo>
                      <a:pt x="234571" y="92075"/>
                    </a:lnTo>
                    <a:lnTo>
                      <a:pt x="275212" y="67646"/>
                    </a:lnTo>
                    <a:lnTo>
                      <a:pt x="317481" y="46977"/>
                    </a:lnTo>
                    <a:lnTo>
                      <a:pt x="361107" y="30065"/>
                    </a:lnTo>
                    <a:lnTo>
                      <a:pt x="405820" y="16911"/>
                    </a:lnTo>
                    <a:lnTo>
                      <a:pt x="451347" y="7516"/>
                    </a:lnTo>
                    <a:lnTo>
                      <a:pt x="497417" y="1879"/>
                    </a:lnTo>
                    <a:lnTo>
                      <a:pt x="543758" y="0"/>
                    </a:lnTo>
                    <a:lnTo>
                      <a:pt x="590100" y="1879"/>
                    </a:lnTo>
                    <a:lnTo>
                      <a:pt x="636170" y="7516"/>
                    </a:lnTo>
                    <a:lnTo>
                      <a:pt x="681697" y="16911"/>
                    </a:lnTo>
                    <a:lnTo>
                      <a:pt x="726409" y="30065"/>
                    </a:lnTo>
                    <a:lnTo>
                      <a:pt x="770036" y="46977"/>
                    </a:lnTo>
                    <a:lnTo>
                      <a:pt x="812305" y="67646"/>
                    </a:lnTo>
                    <a:lnTo>
                      <a:pt x="852946" y="92075"/>
                    </a:lnTo>
                    <a:lnTo>
                      <a:pt x="891686" y="120261"/>
                    </a:lnTo>
                    <a:lnTo>
                      <a:pt x="928254" y="152205"/>
                    </a:lnTo>
                    <a:close/>
                  </a:path>
                </a:pathLst>
              </a:custGeom>
              <a:ln w="41883">
                <a:solidFill>
                  <a:srgbClr val="FFC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18994908" y="8116334"/>
                <a:ext cx="862494" cy="862494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4" name="object 64"/>
            <p:cNvSpPr txBox="1"/>
            <p:nvPr/>
          </p:nvSpPr>
          <p:spPr>
            <a:xfrm>
              <a:off x="15054904" y="8322334"/>
              <a:ext cx="3587115" cy="978535"/>
            </a:xfrm>
            <a:prstGeom prst="rect">
              <a:avLst/>
            </a:prstGeom>
          </p:spPr>
          <p:txBody>
            <a:bodyPr vert="horz" wrap="square" lIns="0" tIns="91440" rIns="0" bIns="0" rtlCol="0">
              <a:spAutoFit/>
            </a:bodyPr>
            <a:lstStyle/>
            <a:p>
              <a:pPr marL="2985135">
                <a:lnSpc>
                  <a:spcPct val="100000"/>
                </a:lnSpc>
                <a:spcBef>
                  <a:spcPts val="720"/>
                </a:spcBef>
              </a:pPr>
              <a:r>
                <a:rPr sz="1950" b="1" u="heavy" spc="15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2022</a:t>
              </a:r>
              <a:endParaRPr sz="1950" dirty="0">
                <a:latin typeface="Trebuchet MS"/>
                <a:cs typeface="Trebuchet MS"/>
              </a:endParaRPr>
            </a:p>
            <a:p>
              <a:pPr marL="200660" indent="-188595">
                <a:lnSpc>
                  <a:spcPct val="100000"/>
                </a:lnSpc>
                <a:spcBef>
                  <a:spcPts val="500"/>
                </a:spcBef>
                <a:buChar char="•"/>
                <a:tabLst>
                  <a:tab pos="201295" algn="l"/>
                </a:tabLst>
              </a:pP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Adding Forex AI trading to</a:t>
              </a:r>
              <a:r>
                <a:rPr sz="1650" spc="-9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Daisy</a:t>
              </a:r>
              <a:endParaRPr sz="1650" dirty="0">
                <a:latin typeface="Trebuchet MS"/>
                <a:cs typeface="Trebuchet MS"/>
              </a:endParaRPr>
            </a:p>
            <a:p>
              <a:pPr marL="200660" indent="-188595">
                <a:lnSpc>
                  <a:spcPct val="100000"/>
                </a:lnSpc>
                <a:spcBef>
                  <a:spcPts val="80"/>
                </a:spcBef>
                <a:buChar char="•"/>
                <a:tabLst>
                  <a:tab pos="201295" algn="l"/>
                </a:tabLst>
              </a:pP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Additional $1 Billion of</a:t>
              </a:r>
              <a:r>
                <a:rPr sz="1650" spc="-9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AUM</a:t>
              </a:r>
              <a:endParaRPr sz="1650" dirty="0">
                <a:latin typeface="Trebuchet MS"/>
                <a:cs typeface="Trebuchet M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AEFE04-9D20-E14E-B2C8-72D0E315761D}"/>
              </a:ext>
            </a:extLst>
          </p:cNvPr>
          <p:cNvGrpSpPr/>
          <p:nvPr/>
        </p:nvGrpSpPr>
        <p:grpSpPr>
          <a:xfrm>
            <a:off x="3416422" y="9675638"/>
            <a:ext cx="6433820" cy="1290955"/>
            <a:chOff x="3416422" y="9675638"/>
            <a:chExt cx="6433820" cy="1290955"/>
          </a:xfrm>
        </p:grpSpPr>
        <p:grpSp>
          <p:nvGrpSpPr>
            <p:cNvPr id="65" name="object 65"/>
            <p:cNvGrpSpPr/>
            <p:nvPr/>
          </p:nvGrpSpPr>
          <p:grpSpPr>
            <a:xfrm>
              <a:off x="3416422" y="9675638"/>
              <a:ext cx="6433820" cy="1290955"/>
              <a:chOff x="3416422" y="9675638"/>
              <a:chExt cx="6433820" cy="1290955"/>
            </a:xfrm>
          </p:grpSpPr>
          <p:sp>
            <p:nvSpPr>
              <p:cNvPr id="66" name="object 66"/>
              <p:cNvSpPr/>
              <p:nvPr/>
            </p:nvSpPr>
            <p:spPr>
              <a:xfrm>
                <a:off x="3916400" y="9826443"/>
                <a:ext cx="5933589" cy="1052725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3416422" y="9675638"/>
                <a:ext cx="1338818" cy="12906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3542072" y="9801289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4" h="1039495">
                    <a:moveTo>
                      <a:pt x="543758" y="0"/>
                    </a:moveTo>
                    <a:lnTo>
                      <a:pt x="497417" y="1879"/>
                    </a:lnTo>
                    <a:lnTo>
                      <a:pt x="451347" y="7516"/>
                    </a:lnTo>
                    <a:lnTo>
                      <a:pt x="405820" y="16911"/>
                    </a:lnTo>
                    <a:lnTo>
                      <a:pt x="361108" y="30065"/>
                    </a:lnTo>
                    <a:lnTo>
                      <a:pt x="317481" y="46976"/>
                    </a:lnTo>
                    <a:lnTo>
                      <a:pt x="275212" y="67646"/>
                    </a:lnTo>
                    <a:lnTo>
                      <a:pt x="234571" y="92074"/>
                    </a:lnTo>
                    <a:lnTo>
                      <a:pt x="195831" y="120260"/>
                    </a:lnTo>
                    <a:lnTo>
                      <a:pt x="159263" y="152205"/>
                    </a:lnTo>
                    <a:lnTo>
                      <a:pt x="125838" y="187153"/>
                    </a:lnTo>
                    <a:lnTo>
                      <a:pt x="96344" y="224176"/>
                    </a:lnTo>
                    <a:lnTo>
                      <a:pt x="70783" y="263016"/>
                    </a:lnTo>
                    <a:lnTo>
                      <a:pt x="49155" y="303412"/>
                    </a:lnTo>
                    <a:lnTo>
                      <a:pt x="31459" y="345105"/>
                    </a:lnTo>
                    <a:lnTo>
                      <a:pt x="17695" y="387836"/>
                    </a:lnTo>
                    <a:lnTo>
                      <a:pt x="7864" y="431346"/>
                    </a:lnTo>
                    <a:lnTo>
                      <a:pt x="1966" y="475374"/>
                    </a:lnTo>
                    <a:lnTo>
                      <a:pt x="0" y="519662"/>
                    </a:lnTo>
                    <a:lnTo>
                      <a:pt x="1966" y="563950"/>
                    </a:lnTo>
                    <a:lnTo>
                      <a:pt x="7864" y="607978"/>
                    </a:lnTo>
                    <a:lnTo>
                      <a:pt x="17695" y="651488"/>
                    </a:lnTo>
                    <a:lnTo>
                      <a:pt x="31459" y="694219"/>
                    </a:lnTo>
                    <a:lnTo>
                      <a:pt x="49155" y="735912"/>
                    </a:lnTo>
                    <a:lnTo>
                      <a:pt x="70783" y="776308"/>
                    </a:lnTo>
                    <a:lnTo>
                      <a:pt x="96344" y="815148"/>
                    </a:lnTo>
                    <a:lnTo>
                      <a:pt x="125838" y="852171"/>
                    </a:lnTo>
                    <a:lnTo>
                      <a:pt x="159263" y="887119"/>
                    </a:lnTo>
                    <a:lnTo>
                      <a:pt x="195831" y="919063"/>
                    </a:lnTo>
                    <a:lnTo>
                      <a:pt x="234571" y="947250"/>
                    </a:lnTo>
                    <a:lnTo>
                      <a:pt x="275212" y="971678"/>
                    </a:lnTo>
                    <a:lnTo>
                      <a:pt x="317481" y="992348"/>
                    </a:lnTo>
                    <a:lnTo>
                      <a:pt x="361108" y="1009259"/>
                    </a:lnTo>
                    <a:lnTo>
                      <a:pt x="405820" y="1022413"/>
                    </a:lnTo>
                    <a:lnTo>
                      <a:pt x="451347" y="1031808"/>
                    </a:lnTo>
                    <a:lnTo>
                      <a:pt x="497417" y="1037446"/>
                    </a:lnTo>
                    <a:lnTo>
                      <a:pt x="543758" y="1039325"/>
                    </a:lnTo>
                    <a:lnTo>
                      <a:pt x="590100" y="1037446"/>
                    </a:lnTo>
                    <a:lnTo>
                      <a:pt x="636170" y="1031808"/>
                    </a:lnTo>
                    <a:lnTo>
                      <a:pt x="681697" y="1022413"/>
                    </a:lnTo>
                    <a:lnTo>
                      <a:pt x="726409" y="1009259"/>
                    </a:lnTo>
                    <a:lnTo>
                      <a:pt x="770036" y="992348"/>
                    </a:lnTo>
                    <a:lnTo>
                      <a:pt x="812306" y="971678"/>
                    </a:lnTo>
                    <a:lnTo>
                      <a:pt x="852946" y="947250"/>
                    </a:lnTo>
                    <a:lnTo>
                      <a:pt x="891686" y="919063"/>
                    </a:lnTo>
                    <a:lnTo>
                      <a:pt x="928254" y="887119"/>
                    </a:lnTo>
                    <a:lnTo>
                      <a:pt x="961680" y="852171"/>
                    </a:lnTo>
                    <a:lnTo>
                      <a:pt x="991173" y="815148"/>
                    </a:lnTo>
                    <a:lnTo>
                      <a:pt x="1016734" y="776308"/>
                    </a:lnTo>
                    <a:lnTo>
                      <a:pt x="1038362" y="735912"/>
                    </a:lnTo>
                    <a:lnTo>
                      <a:pt x="1056058" y="694219"/>
                    </a:lnTo>
                    <a:lnTo>
                      <a:pt x="1069822" y="651488"/>
                    </a:lnTo>
                    <a:lnTo>
                      <a:pt x="1079653" y="607978"/>
                    </a:lnTo>
                    <a:lnTo>
                      <a:pt x="1085551" y="563950"/>
                    </a:lnTo>
                    <a:lnTo>
                      <a:pt x="1087517" y="519662"/>
                    </a:lnTo>
                    <a:lnTo>
                      <a:pt x="1085551" y="475374"/>
                    </a:lnTo>
                    <a:lnTo>
                      <a:pt x="1079653" y="431346"/>
                    </a:lnTo>
                    <a:lnTo>
                      <a:pt x="1069822" y="387836"/>
                    </a:lnTo>
                    <a:lnTo>
                      <a:pt x="1056058" y="345105"/>
                    </a:lnTo>
                    <a:lnTo>
                      <a:pt x="1038362" y="303412"/>
                    </a:lnTo>
                    <a:lnTo>
                      <a:pt x="1016734" y="263016"/>
                    </a:lnTo>
                    <a:lnTo>
                      <a:pt x="991173" y="224176"/>
                    </a:lnTo>
                    <a:lnTo>
                      <a:pt x="961680" y="187153"/>
                    </a:lnTo>
                    <a:lnTo>
                      <a:pt x="928254" y="152205"/>
                    </a:lnTo>
                    <a:lnTo>
                      <a:pt x="891686" y="120260"/>
                    </a:lnTo>
                    <a:lnTo>
                      <a:pt x="852946" y="92074"/>
                    </a:lnTo>
                    <a:lnTo>
                      <a:pt x="812306" y="67646"/>
                    </a:lnTo>
                    <a:lnTo>
                      <a:pt x="770036" y="46976"/>
                    </a:lnTo>
                    <a:lnTo>
                      <a:pt x="726409" y="30065"/>
                    </a:lnTo>
                    <a:lnTo>
                      <a:pt x="681697" y="16911"/>
                    </a:lnTo>
                    <a:lnTo>
                      <a:pt x="636170" y="7516"/>
                    </a:lnTo>
                    <a:lnTo>
                      <a:pt x="590100" y="1879"/>
                    </a:lnTo>
                    <a:lnTo>
                      <a:pt x="54375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3542073" y="9801289"/>
                <a:ext cx="1087755" cy="1039494"/>
              </a:xfrm>
              <a:custGeom>
                <a:avLst/>
                <a:gdLst/>
                <a:ahLst/>
                <a:cxnLst/>
                <a:rect l="l" t="t" r="r" b="b"/>
                <a:pathLst>
                  <a:path w="1087754" h="1039495">
                    <a:moveTo>
                      <a:pt x="928254" y="152205"/>
                    </a:moveTo>
                    <a:lnTo>
                      <a:pt x="961680" y="187153"/>
                    </a:lnTo>
                    <a:lnTo>
                      <a:pt x="991173" y="224176"/>
                    </a:lnTo>
                    <a:lnTo>
                      <a:pt x="1016733" y="263016"/>
                    </a:lnTo>
                    <a:lnTo>
                      <a:pt x="1038362" y="303412"/>
                    </a:lnTo>
                    <a:lnTo>
                      <a:pt x="1056058" y="345105"/>
                    </a:lnTo>
                    <a:lnTo>
                      <a:pt x="1069821" y="387836"/>
                    </a:lnTo>
                    <a:lnTo>
                      <a:pt x="1079652" y="431346"/>
                    </a:lnTo>
                    <a:lnTo>
                      <a:pt x="1085551" y="475374"/>
                    </a:lnTo>
                    <a:lnTo>
                      <a:pt x="1087517" y="519662"/>
                    </a:lnTo>
                    <a:lnTo>
                      <a:pt x="1085551" y="563950"/>
                    </a:lnTo>
                    <a:lnTo>
                      <a:pt x="1079652" y="607978"/>
                    </a:lnTo>
                    <a:lnTo>
                      <a:pt x="1069821" y="651488"/>
                    </a:lnTo>
                    <a:lnTo>
                      <a:pt x="1056058" y="694219"/>
                    </a:lnTo>
                    <a:lnTo>
                      <a:pt x="1038362" y="735912"/>
                    </a:lnTo>
                    <a:lnTo>
                      <a:pt x="1016733" y="776309"/>
                    </a:lnTo>
                    <a:lnTo>
                      <a:pt x="991173" y="815148"/>
                    </a:lnTo>
                    <a:lnTo>
                      <a:pt x="961680" y="852171"/>
                    </a:lnTo>
                    <a:lnTo>
                      <a:pt x="928254" y="887119"/>
                    </a:lnTo>
                    <a:lnTo>
                      <a:pt x="891686" y="919063"/>
                    </a:lnTo>
                    <a:lnTo>
                      <a:pt x="852946" y="947250"/>
                    </a:lnTo>
                    <a:lnTo>
                      <a:pt x="812305" y="971678"/>
                    </a:lnTo>
                    <a:lnTo>
                      <a:pt x="770036" y="992347"/>
                    </a:lnTo>
                    <a:lnTo>
                      <a:pt x="726409" y="1009259"/>
                    </a:lnTo>
                    <a:lnTo>
                      <a:pt x="681697" y="1022413"/>
                    </a:lnTo>
                    <a:lnTo>
                      <a:pt x="636170" y="1031808"/>
                    </a:lnTo>
                    <a:lnTo>
                      <a:pt x="590100" y="1037445"/>
                    </a:lnTo>
                    <a:lnTo>
                      <a:pt x="543758" y="1039324"/>
                    </a:lnTo>
                    <a:lnTo>
                      <a:pt x="497417" y="1037445"/>
                    </a:lnTo>
                    <a:lnTo>
                      <a:pt x="451347" y="1031808"/>
                    </a:lnTo>
                    <a:lnTo>
                      <a:pt x="405820" y="1022413"/>
                    </a:lnTo>
                    <a:lnTo>
                      <a:pt x="361107" y="1009259"/>
                    </a:lnTo>
                    <a:lnTo>
                      <a:pt x="317481" y="992347"/>
                    </a:lnTo>
                    <a:lnTo>
                      <a:pt x="275212" y="971678"/>
                    </a:lnTo>
                    <a:lnTo>
                      <a:pt x="234571" y="947250"/>
                    </a:lnTo>
                    <a:lnTo>
                      <a:pt x="195831" y="919063"/>
                    </a:lnTo>
                    <a:lnTo>
                      <a:pt x="159263" y="887119"/>
                    </a:lnTo>
                    <a:lnTo>
                      <a:pt x="125837" y="852171"/>
                    </a:lnTo>
                    <a:lnTo>
                      <a:pt x="96344" y="815148"/>
                    </a:lnTo>
                    <a:lnTo>
                      <a:pt x="70783" y="776309"/>
                    </a:lnTo>
                    <a:lnTo>
                      <a:pt x="49155" y="735912"/>
                    </a:lnTo>
                    <a:lnTo>
                      <a:pt x="31459" y="694219"/>
                    </a:lnTo>
                    <a:lnTo>
                      <a:pt x="17695" y="651488"/>
                    </a:lnTo>
                    <a:lnTo>
                      <a:pt x="7864" y="607978"/>
                    </a:lnTo>
                    <a:lnTo>
                      <a:pt x="1966" y="563950"/>
                    </a:lnTo>
                    <a:lnTo>
                      <a:pt x="0" y="519662"/>
                    </a:lnTo>
                    <a:lnTo>
                      <a:pt x="1966" y="475374"/>
                    </a:lnTo>
                    <a:lnTo>
                      <a:pt x="7864" y="431346"/>
                    </a:lnTo>
                    <a:lnTo>
                      <a:pt x="17695" y="387836"/>
                    </a:lnTo>
                    <a:lnTo>
                      <a:pt x="31459" y="345105"/>
                    </a:lnTo>
                    <a:lnTo>
                      <a:pt x="49155" y="303412"/>
                    </a:lnTo>
                    <a:lnTo>
                      <a:pt x="70783" y="263016"/>
                    </a:lnTo>
                    <a:lnTo>
                      <a:pt x="96344" y="224176"/>
                    </a:lnTo>
                    <a:lnTo>
                      <a:pt x="125837" y="187153"/>
                    </a:lnTo>
                    <a:lnTo>
                      <a:pt x="159263" y="152205"/>
                    </a:lnTo>
                    <a:lnTo>
                      <a:pt x="195831" y="120261"/>
                    </a:lnTo>
                    <a:lnTo>
                      <a:pt x="234571" y="92075"/>
                    </a:lnTo>
                    <a:lnTo>
                      <a:pt x="275212" y="67646"/>
                    </a:lnTo>
                    <a:lnTo>
                      <a:pt x="317481" y="46977"/>
                    </a:lnTo>
                    <a:lnTo>
                      <a:pt x="361107" y="30065"/>
                    </a:lnTo>
                    <a:lnTo>
                      <a:pt x="405820" y="16911"/>
                    </a:lnTo>
                    <a:lnTo>
                      <a:pt x="451347" y="7516"/>
                    </a:lnTo>
                    <a:lnTo>
                      <a:pt x="497417" y="1879"/>
                    </a:lnTo>
                    <a:lnTo>
                      <a:pt x="543758" y="0"/>
                    </a:lnTo>
                    <a:lnTo>
                      <a:pt x="590100" y="1879"/>
                    </a:lnTo>
                    <a:lnTo>
                      <a:pt x="636170" y="7516"/>
                    </a:lnTo>
                    <a:lnTo>
                      <a:pt x="681697" y="16911"/>
                    </a:lnTo>
                    <a:lnTo>
                      <a:pt x="726409" y="30065"/>
                    </a:lnTo>
                    <a:lnTo>
                      <a:pt x="770036" y="46977"/>
                    </a:lnTo>
                    <a:lnTo>
                      <a:pt x="812305" y="67646"/>
                    </a:lnTo>
                    <a:lnTo>
                      <a:pt x="852946" y="92075"/>
                    </a:lnTo>
                    <a:lnTo>
                      <a:pt x="891686" y="120261"/>
                    </a:lnTo>
                    <a:lnTo>
                      <a:pt x="928254" y="152205"/>
                    </a:lnTo>
                    <a:close/>
                  </a:path>
                </a:pathLst>
              </a:custGeom>
              <a:ln w="41883">
                <a:solidFill>
                  <a:srgbClr val="FFC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70"/>
              <p:cNvSpPr/>
              <p:nvPr/>
            </p:nvSpPr>
            <p:spPr>
              <a:xfrm>
                <a:off x="3669359" y="9881849"/>
                <a:ext cx="862494" cy="862494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1" name="object 71"/>
            <p:cNvSpPr txBox="1"/>
            <p:nvPr/>
          </p:nvSpPr>
          <p:spPr>
            <a:xfrm>
              <a:off x="4831715" y="9825325"/>
              <a:ext cx="3696335" cy="721360"/>
            </a:xfrm>
            <a:prstGeom prst="rect">
              <a:avLst/>
            </a:prstGeom>
          </p:spPr>
          <p:txBody>
            <a:bodyPr vert="horz" wrap="square" lIns="0" tIns="939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740"/>
                </a:spcBef>
              </a:pPr>
              <a:r>
                <a:rPr sz="1950" b="1" u="heavy" spc="15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  <a:cs typeface="Trebuchet MS"/>
                </a:rPr>
                <a:t>2023</a:t>
              </a:r>
              <a:endParaRPr sz="1950" dirty="0">
                <a:latin typeface="Trebuchet MS"/>
                <a:cs typeface="Trebuchet MS"/>
              </a:endParaRPr>
            </a:p>
            <a:p>
              <a:pPr marL="200660" indent="-188595">
                <a:lnSpc>
                  <a:spcPct val="100000"/>
                </a:lnSpc>
                <a:spcBef>
                  <a:spcPts val="515"/>
                </a:spcBef>
                <a:buChar char="•"/>
                <a:tabLst>
                  <a:tab pos="201295" algn="l"/>
                </a:tabLst>
              </a:pP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Adding stock AI trading to Daisy</a:t>
              </a:r>
              <a:r>
                <a:rPr sz="1650" spc="-7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650" spc="-5" dirty="0">
                  <a:solidFill>
                    <a:srgbClr val="FFFFFF"/>
                  </a:solidFill>
                  <a:latin typeface="Trebuchet MS"/>
                  <a:cs typeface="Trebuchet MS"/>
                </a:rPr>
                <a:t>Fund</a:t>
              </a:r>
              <a:endParaRPr sz="1650" dirty="0">
                <a:latin typeface="Trebuchet MS"/>
                <a:cs typeface="Trebuchet MS"/>
              </a:endParaRPr>
            </a:p>
          </p:txBody>
        </p:sp>
      </p:grpSp>
      <p:sp>
        <p:nvSpPr>
          <p:cNvPr id="72" name="object 72"/>
          <p:cNvSpPr/>
          <p:nvPr/>
        </p:nvSpPr>
        <p:spPr>
          <a:xfrm>
            <a:off x="9900994" y="2948850"/>
            <a:ext cx="891088" cy="8910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12439066" y="2132787"/>
            <a:ext cx="6764020" cy="1711325"/>
            <a:chOff x="12439066" y="2132787"/>
            <a:chExt cx="6764020" cy="1711325"/>
          </a:xfrm>
        </p:grpSpPr>
        <p:sp>
          <p:nvSpPr>
            <p:cNvPr id="74" name="object 74"/>
            <p:cNvSpPr/>
            <p:nvPr/>
          </p:nvSpPr>
          <p:spPr>
            <a:xfrm>
              <a:off x="18364571" y="2132787"/>
              <a:ext cx="838157" cy="83815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439066" y="2952433"/>
              <a:ext cx="891088" cy="89108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7903625" y="4740427"/>
            <a:ext cx="5879465" cy="6568440"/>
            <a:chOff x="7903625" y="4740427"/>
            <a:chExt cx="5879465" cy="6568440"/>
          </a:xfrm>
        </p:grpSpPr>
        <p:sp>
          <p:nvSpPr>
            <p:cNvPr id="77" name="object 77"/>
            <p:cNvSpPr/>
            <p:nvPr/>
          </p:nvSpPr>
          <p:spPr>
            <a:xfrm>
              <a:off x="12445862" y="4740430"/>
              <a:ext cx="891088" cy="89108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903625" y="6540537"/>
              <a:ext cx="891088" cy="89108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031947" y="6540537"/>
              <a:ext cx="891088" cy="89108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152194" y="4740427"/>
              <a:ext cx="891088" cy="89108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891398" y="8329884"/>
              <a:ext cx="891088" cy="89108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606503" y="9503252"/>
              <a:ext cx="891088" cy="89108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383451" y="10276920"/>
              <a:ext cx="1047527" cy="103163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2165244" y="10500069"/>
            <a:ext cx="25654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800">
              <a:latin typeface="Arial"/>
              <a:cs typeface="Arial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C7CDFA1-4AD2-FC42-9DF7-56DF274F4961}"/>
              </a:ext>
            </a:extLst>
          </p:cNvPr>
          <p:cNvSpPr/>
          <p:nvPr/>
        </p:nvSpPr>
        <p:spPr>
          <a:xfrm>
            <a:off x="985697" y="10276920"/>
            <a:ext cx="1704222" cy="689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3">
            <a:extLst>
              <a:ext uri="{FF2B5EF4-FFF2-40B4-BE49-F238E27FC236}">
                <a16:creationId xmlns:a16="http://schemas.microsoft.com/office/drawing/2014/main" id="{3DFF7A56-3630-4325-B971-1748CD86ABA9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REWARDS FOR CONTRIBUTORS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3580BC1F-44AD-439B-9C2D-2C714CA3555D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89" name="object 5">
            <a:extLst>
              <a:ext uri="{FF2B5EF4-FFF2-40B4-BE49-F238E27FC236}">
                <a16:creationId xmlns:a16="http://schemas.microsoft.com/office/drawing/2014/main" id="{883B2694-3704-46ED-9D36-B4D496557800}"/>
              </a:ext>
            </a:extLst>
          </p:cNvPr>
          <p:cNvSpPr txBox="1">
            <a:spLocks/>
          </p:cNvSpPr>
          <p:nvPr/>
        </p:nvSpPr>
        <p:spPr>
          <a:xfrm>
            <a:off x="3114680" y="2184014"/>
            <a:ext cx="14252570" cy="6930102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Up to 10 Crowd Funding Tiers to choose from starting at just $100.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Every contributor gets their equal share of 5% </a:t>
            </a:r>
            <a:r>
              <a:rPr lang="en-US" sz="3600" kern="0" spc="-5" dirty="0" err="1">
                <a:solidFill>
                  <a:schemeClr val="bg1">
                    <a:lumMod val="95000"/>
                  </a:schemeClr>
                </a:solidFill>
              </a:rPr>
              <a:t>Endotech</a:t>
            </a:r>
            <a:r>
              <a:rPr lang="en-US" sz="3600" kern="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stock.</a:t>
            </a:r>
          </a:p>
          <a:p>
            <a:pPr marL="969010" marR="603885" indent="-5715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50% to 70% of each contribution is used in trading for development.</a:t>
            </a:r>
          </a:p>
          <a:p>
            <a:pPr marL="969010" marR="603885" indent="-5715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70% of the trading profits are rewarded back to the</a:t>
            </a:r>
            <a:r>
              <a:rPr lang="en-US" sz="3600" kern="0" spc="-1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kern="0" spc="-20" dirty="0">
                <a:solidFill>
                  <a:schemeClr val="bg1">
                    <a:lumMod val="95000"/>
                  </a:schemeClr>
                </a:solidFill>
              </a:rPr>
              <a:t>contributor.</a:t>
            </a:r>
          </a:p>
          <a:p>
            <a:pPr marL="969010" marR="603885" indent="-5715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15% of the trading profit are rewarded to the residual referral plan.</a:t>
            </a:r>
          </a:p>
          <a:p>
            <a:pPr marL="969010" marR="603885" indent="-5715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Contributors can withdraw trading rewards at anytime.</a:t>
            </a:r>
          </a:p>
          <a:p>
            <a:pPr marL="969010" marR="603885" indent="-5715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All members are able to participate in the Daisy referral</a:t>
            </a:r>
            <a:r>
              <a:rPr lang="en-US" sz="3600" kern="0" spc="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plan.</a:t>
            </a:r>
          </a:p>
          <a:p>
            <a:pPr marL="969010" marR="603885" indent="-5715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Referral plan pays out up to 46% of each contribution.</a:t>
            </a:r>
          </a:p>
        </p:txBody>
      </p:sp>
      <p:sp>
        <p:nvSpPr>
          <p:cNvPr id="90" name="object 7">
            <a:extLst>
              <a:ext uri="{FF2B5EF4-FFF2-40B4-BE49-F238E27FC236}">
                <a16:creationId xmlns:a16="http://schemas.microsoft.com/office/drawing/2014/main" id="{012A1317-A6E4-44AC-8347-22A448FD7B5D}"/>
              </a:ext>
            </a:extLst>
          </p:cNvPr>
          <p:cNvSpPr/>
          <p:nvPr/>
        </p:nvSpPr>
        <p:spPr>
          <a:xfrm>
            <a:off x="15717972" y="10203962"/>
            <a:ext cx="3666786" cy="617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0528E5-E0AD-C24D-9E92-49BE6B3504DE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4170631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DA761D98-59DB-40F3-A67D-C1D7F75BBDF3}"/>
              </a:ext>
            </a:extLst>
          </p:cNvPr>
          <p:cNvSpPr txBox="1"/>
          <p:nvPr/>
        </p:nvSpPr>
        <p:spPr>
          <a:xfrm>
            <a:off x="2828025" y="392538"/>
            <a:ext cx="14550513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SMART CONTRACT DISTRIBUTION OF FUNDS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D22D349-D903-4034-B217-DC722959F13D}"/>
              </a:ext>
            </a:extLst>
          </p:cNvPr>
          <p:cNvSpPr/>
          <p:nvPr/>
        </p:nvSpPr>
        <p:spPr>
          <a:xfrm>
            <a:off x="7570358" y="4141383"/>
            <a:ext cx="5055251" cy="1319328"/>
          </a:xfrm>
          <a:prstGeom prst="roundRect">
            <a:avLst>
              <a:gd name="adj" fmla="val 6349"/>
            </a:avLst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E605258-28D8-49C7-96EA-E76510423110}"/>
              </a:ext>
            </a:extLst>
          </p:cNvPr>
          <p:cNvSpPr/>
          <p:nvPr/>
        </p:nvSpPr>
        <p:spPr>
          <a:xfrm>
            <a:off x="6088668" y="8148178"/>
            <a:ext cx="3813163" cy="1737097"/>
          </a:xfrm>
          <a:prstGeom prst="roundRect">
            <a:avLst>
              <a:gd name="adj" fmla="val 6349"/>
            </a:avLst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3B103D3-701E-41FE-8883-C0DB5072FCB9}"/>
              </a:ext>
            </a:extLst>
          </p:cNvPr>
          <p:cNvSpPr/>
          <p:nvPr/>
        </p:nvSpPr>
        <p:spPr>
          <a:xfrm>
            <a:off x="10245832" y="8148179"/>
            <a:ext cx="3813163" cy="1737095"/>
          </a:xfrm>
          <a:prstGeom prst="roundRect">
            <a:avLst>
              <a:gd name="adj" fmla="val 6349"/>
            </a:avLst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2E3F1A2-769B-48D4-8DEB-AC73531C8F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"/>
          <a:stretch/>
        </p:blipFill>
        <p:spPr>
          <a:xfrm>
            <a:off x="8375650" y="4281968"/>
            <a:ext cx="3505200" cy="58485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2EACF4-BC9C-403E-8F0A-6385302E95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"/>
          <a:stretch/>
        </p:blipFill>
        <p:spPr>
          <a:xfrm>
            <a:off x="6432669" y="8446975"/>
            <a:ext cx="3125162" cy="57212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5F2F91E-BA86-427E-AD24-F3E5CF63D935}"/>
              </a:ext>
            </a:extLst>
          </p:cNvPr>
          <p:cNvSpPr txBox="1">
            <a:spLocks/>
          </p:cNvSpPr>
          <p:nvPr/>
        </p:nvSpPr>
        <p:spPr>
          <a:xfrm>
            <a:off x="6783231" y="9016726"/>
            <a:ext cx="2381957" cy="86854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277" dirty="0">
                <a:solidFill>
                  <a:schemeClr val="bg1"/>
                </a:solidFill>
              </a:rPr>
              <a:t>Fund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1C903E-8BDD-45FA-B28D-7E5F845C11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"/>
          <a:stretch/>
        </p:blipFill>
        <p:spPr>
          <a:xfrm>
            <a:off x="10589833" y="8407276"/>
            <a:ext cx="3125162" cy="57212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4F4BAE7-5BC7-4CA8-91FD-5CFF5B6CF7A8}"/>
              </a:ext>
            </a:extLst>
          </p:cNvPr>
          <p:cNvSpPr txBox="1">
            <a:spLocks/>
          </p:cNvSpPr>
          <p:nvPr/>
        </p:nvSpPr>
        <p:spPr>
          <a:xfrm>
            <a:off x="10940395" y="9016726"/>
            <a:ext cx="2381957" cy="86854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277" dirty="0">
                <a:solidFill>
                  <a:schemeClr val="bg1"/>
                </a:solidFill>
              </a:rPr>
              <a:t>Crowd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A65571D-78C0-4361-B46C-A15AB139BA0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995250" y="5460711"/>
            <a:ext cx="2102734" cy="2687466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9AF8CB2A-BA19-4AF9-94F9-4FCC393B8E1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097983" y="5460712"/>
            <a:ext cx="2054431" cy="2687467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790AF93-9F17-465C-AA7B-BA9C5134467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4058996" y="9016726"/>
            <a:ext cx="2451452" cy="0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A508B991-C1B6-4825-8275-758204348BAD}"/>
              </a:ext>
            </a:extLst>
          </p:cNvPr>
          <p:cNvCxnSpPr>
            <a:cxnSpLocks/>
          </p:cNvCxnSpPr>
          <p:nvPr/>
        </p:nvCxnSpPr>
        <p:spPr>
          <a:xfrm flipV="1">
            <a:off x="16479505" y="5654678"/>
            <a:ext cx="0" cy="336204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CB42C68D-FE21-4188-955F-DDB78347CA2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561042" y="9016726"/>
            <a:ext cx="2527626" cy="0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6BE05701-B123-4AED-A55F-22D1ED22FDCA}"/>
              </a:ext>
            </a:extLst>
          </p:cNvPr>
          <p:cNvCxnSpPr>
            <a:cxnSpLocks/>
          </p:cNvCxnSpPr>
          <p:nvPr/>
        </p:nvCxnSpPr>
        <p:spPr>
          <a:xfrm flipV="1">
            <a:off x="3561043" y="5460712"/>
            <a:ext cx="0" cy="3518691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61F88DD-2817-48B0-B171-B86310DD495C}"/>
              </a:ext>
            </a:extLst>
          </p:cNvPr>
          <p:cNvSpPr txBox="1">
            <a:spLocks/>
          </p:cNvSpPr>
          <p:nvPr/>
        </p:nvSpPr>
        <p:spPr>
          <a:xfrm rot="20227541">
            <a:off x="4405072" y="2305803"/>
            <a:ext cx="2185803" cy="1172116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98" dirty="0">
                <a:solidFill>
                  <a:schemeClr val="bg1"/>
                </a:solidFill>
              </a:rPr>
              <a:t>85% Profit Rewards</a:t>
            </a:r>
          </a:p>
        </p:txBody>
      </p:sp>
      <p:pic>
        <p:nvPicPr>
          <p:cNvPr id="47" name="Daisy Chain.png" descr="Daisy Chain.png">
            <a:extLst>
              <a:ext uri="{FF2B5EF4-FFF2-40B4-BE49-F238E27FC236}">
                <a16:creationId xmlns:a16="http://schemas.microsoft.com/office/drawing/2014/main" id="{FA6EEB96-1C4F-4716-8E90-68244B2078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1" t="36779" r="65713" b="52076"/>
          <a:stretch/>
        </p:blipFill>
        <p:spPr>
          <a:xfrm>
            <a:off x="14323642" y="4997774"/>
            <a:ext cx="1338638" cy="4336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8" name="Daisy Chain.png" descr="Daisy Chain.png">
            <a:extLst>
              <a:ext uri="{FF2B5EF4-FFF2-40B4-BE49-F238E27FC236}">
                <a16:creationId xmlns:a16="http://schemas.microsoft.com/office/drawing/2014/main" id="{CE1455E0-62CE-4C74-B9C6-F9E5DACBBC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85" t="20255" r="30290" b="65911"/>
          <a:stretch/>
        </p:blipFill>
        <p:spPr>
          <a:xfrm>
            <a:off x="15513444" y="4182211"/>
            <a:ext cx="1965275" cy="6398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" name="Daisy Chain.png" descr="Daisy Chain.png">
            <a:extLst>
              <a:ext uri="{FF2B5EF4-FFF2-40B4-BE49-F238E27FC236}">
                <a16:creationId xmlns:a16="http://schemas.microsoft.com/office/drawing/2014/main" id="{4F92DF13-9BF9-4FEC-A14B-8B09526BDE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1" t="36779" r="65713" b="52076"/>
          <a:stretch/>
        </p:blipFill>
        <p:spPr>
          <a:xfrm>
            <a:off x="15800937" y="4997774"/>
            <a:ext cx="1338638" cy="4336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0" name="Daisy Chain.png" descr="Daisy Chain.png">
            <a:extLst>
              <a:ext uri="{FF2B5EF4-FFF2-40B4-BE49-F238E27FC236}">
                <a16:creationId xmlns:a16="http://schemas.microsoft.com/office/drawing/2014/main" id="{4B634A6D-F9EC-4F6B-BF0E-9B2B59937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1" t="36779" r="65713" b="52076"/>
          <a:stretch/>
        </p:blipFill>
        <p:spPr>
          <a:xfrm>
            <a:off x="17278232" y="4997772"/>
            <a:ext cx="1338638" cy="4336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54D40F-A152-48AB-A6CD-6D9FF68B50A1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55E9BE-695E-1C44-83B4-321EB897C3AE}"/>
              </a:ext>
            </a:extLst>
          </p:cNvPr>
          <p:cNvGrpSpPr/>
          <p:nvPr/>
        </p:nvGrpSpPr>
        <p:grpSpPr>
          <a:xfrm>
            <a:off x="7570358" y="1863421"/>
            <a:ext cx="5055251" cy="1319329"/>
            <a:chOff x="7570358" y="1863421"/>
            <a:chExt cx="5055251" cy="1319329"/>
          </a:xfrm>
        </p:grpSpPr>
        <p:sp>
          <p:nvSpPr>
            <p:cNvPr id="51" name="Прямоугольник: скругленные углы 50">
              <a:extLst>
                <a:ext uri="{FF2B5EF4-FFF2-40B4-BE49-F238E27FC236}">
                  <a16:creationId xmlns:a16="http://schemas.microsoft.com/office/drawing/2014/main" id="{EE6F28A7-D690-48AD-9D88-7F7D2039262A}"/>
                </a:ext>
              </a:extLst>
            </p:cNvPr>
            <p:cNvSpPr/>
            <p:nvPr/>
          </p:nvSpPr>
          <p:spPr>
            <a:xfrm>
              <a:off x="7570358" y="1863421"/>
              <a:ext cx="5055251" cy="1319328"/>
            </a:xfrm>
            <a:prstGeom prst="roundRect">
              <a:avLst>
                <a:gd name="adj" fmla="val 6349"/>
              </a:avLst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968"/>
            </a:p>
          </p:txBody>
        </p:sp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6CDF7A18-8987-4563-9D0B-0C7F0848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952" y="2114886"/>
              <a:ext cx="2552134" cy="825043"/>
            </a:xfrm>
            <a:prstGeom prst="rect">
              <a:avLst/>
            </a:prstGeom>
          </p:spPr>
        </p:pic>
        <p:sp>
          <p:nvSpPr>
            <p:cNvPr id="53" name="Content Placeholder 2">
              <a:extLst>
                <a:ext uri="{FF2B5EF4-FFF2-40B4-BE49-F238E27FC236}">
                  <a16:creationId xmlns:a16="http://schemas.microsoft.com/office/drawing/2014/main" id="{6B4EA207-2E29-495E-BD85-3B49BD6AA703}"/>
                </a:ext>
              </a:extLst>
            </p:cNvPr>
            <p:cNvSpPr txBox="1">
              <a:spLocks/>
            </p:cNvSpPr>
            <p:nvPr/>
          </p:nvSpPr>
          <p:spPr>
            <a:xfrm>
              <a:off x="10243652" y="2010634"/>
              <a:ext cx="2381957" cy="1172116"/>
            </a:xfrm>
            <a:prstGeom prst="rect">
              <a:avLst/>
            </a:prstGeom>
          </p:spPr>
          <p:txBody>
            <a:bodyPr vert="horz" lIns="150781" tIns="75390" rIns="150781" bIns="7539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5277" dirty="0">
                  <a:solidFill>
                    <a:schemeClr val="bg1"/>
                  </a:solidFill>
                </a:rPr>
                <a:t>Wallet</a:t>
              </a:r>
            </a:p>
          </p:txBody>
        </p:sp>
      </p:grp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355AF454-E7F0-4976-AC4D-525827F164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97983" y="3314066"/>
            <a:ext cx="0" cy="740376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D913BCCE-022F-4E68-92EA-49ED9FD7EE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61" y="4240862"/>
            <a:ext cx="4622564" cy="893335"/>
          </a:xfrm>
          <a:prstGeom prst="rect">
            <a:avLst/>
          </a:prstGeom>
        </p:spPr>
      </p:pic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58D642C3-C28E-439E-BB79-C82BFB4C8266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4085106" y="2523086"/>
            <a:ext cx="3485252" cy="149324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068A1550-5E88-4CD7-8084-32F16A3F32CF}"/>
              </a:ext>
            </a:extLst>
          </p:cNvPr>
          <p:cNvCxnSpPr>
            <a:cxnSpLocks/>
          </p:cNvCxnSpPr>
          <p:nvPr/>
        </p:nvCxnSpPr>
        <p:spPr>
          <a:xfrm flipH="1" flipV="1">
            <a:off x="12625609" y="2523086"/>
            <a:ext cx="3485252" cy="1493242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E7DBFBA-CD33-524A-A8CF-D9A86E1F15F2}"/>
              </a:ext>
            </a:extLst>
          </p:cNvPr>
          <p:cNvSpPr txBox="1">
            <a:spLocks/>
          </p:cNvSpPr>
          <p:nvPr/>
        </p:nvSpPr>
        <p:spPr>
          <a:xfrm rot="1384861">
            <a:off x="13516461" y="2244960"/>
            <a:ext cx="2185803" cy="1172116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98" dirty="0">
                <a:solidFill>
                  <a:schemeClr val="bg1"/>
                </a:solidFill>
              </a:rPr>
              <a:t>Up to 46% Payout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06F796A-FF66-5B4B-AA97-576DF2ED01F4}"/>
              </a:ext>
            </a:extLst>
          </p:cNvPr>
          <p:cNvSpPr txBox="1">
            <a:spLocks/>
          </p:cNvSpPr>
          <p:nvPr/>
        </p:nvSpPr>
        <p:spPr>
          <a:xfrm>
            <a:off x="5770892" y="6185746"/>
            <a:ext cx="3003757" cy="1172116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98" dirty="0">
                <a:solidFill>
                  <a:schemeClr val="bg1"/>
                </a:solidFill>
              </a:rPr>
              <a:t>50% to 70% into live trading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9206AE2-A572-8D42-80BD-CEF962702083}"/>
              </a:ext>
            </a:extLst>
          </p:cNvPr>
          <p:cNvSpPr txBox="1">
            <a:spLocks/>
          </p:cNvSpPr>
          <p:nvPr/>
        </p:nvSpPr>
        <p:spPr>
          <a:xfrm>
            <a:off x="11330310" y="6142484"/>
            <a:ext cx="3003757" cy="1172116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98" dirty="0">
                <a:solidFill>
                  <a:schemeClr val="bg1"/>
                </a:solidFill>
              </a:rPr>
              <a:t>Up to 46% into Referral Plan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BF67821-63F7-2A4C-A640-0D7180A5F5D1}"/>
              </a:ext>
            </a:extLst>
          </p:cNvPr>
          <p:cNvSpPr txBox="1">
            <a:spLocks/>
          </p:cNvSpPr>
          <p:nvPr/>
        </p:nvSpPr>
        <p:spPr>
          <a:xfrm>
            <a:off x="7570359" y="4721710"/>
            <a:ext cx="5055250" cy="86854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277" dirty="0">
                <a:solidFill>
                  <a:schemeClr val="bg1"/>
                </a:solidFill>
              </a:rPr>
              <a:t>Contribution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3C61B56-100A-AF4B-A354-A7A948E2CAFD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24064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1" grpId="0"/>
      <p:bldP spid="23" grpId="0"/>
      <p:bldP spid="45" grpId="0"/>
      <p:bldP spid="35" grpId="0"/>
      <p:bldP spid="37" grpId="0"/>
      <p:bldP spid="39" grpId="0"/>
      <p:bldP spid="40" grpId="0"/>
      <p:bldP spid="4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3">
            <a:extLst>
              <a:ext uri="{FF2B5EF4-FFF2-40B4-BE49-F238E27FC236}">
                <a16:creationId xmlns:a16="http://schemas.microsoft.com/office/drawing/2014/main" id="{31DF02EC-DD93-AD42-B3E1-70843F9DC436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WHY TRON BLOCKCHAIN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574CE0A4-BC08-C14F-8187-0ACD3779E5CA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chemeClr val="accent4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pic>
        <p:nvPicPr>
          <p:cNvPr id="54" name="Рисунок 2">
            <a:extLst>
              <a:ext uri="{FF2B5EF4-FFF2-40B4-BE49-F238E27FC236}">
                <a16:creationId xmlns:a16="http://schemas.microsoft.com/office/drawing/2014/main" id="{3C57C13B-9888-F246-8E36-9B9987DA20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870" y="1827876"/>
            <a:ext cx="6693196" cy="2163748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D6AC670-1E27-234D-91AD-5551F27D8BE8}"/>
              </a:ext>
            </a:extLst>
          </p:cNvPr>
          <p:cNvSpPr txBox="1">
            <a:spLocks/>
          </p:cNvSpPr>
          <p:nvPr/>
        </p:nvSpPr>
        <p:spPr>
          <a:xfrm>
            <a:off x="3346450" y="4696056"/>
            <a:ext cx="14020800" cy="4680774"/>
          </a:xfrm>
          <a:prstGeom prst="rect">
            <a:avLst/>
          </a:prstGeom>
        </p:spPr>
        <p:txBody>
          <a:bodyPr vert="horz" lIns="150781" tIns="75390" rIns="150781" bIns="753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28" dirty="0">
                <a:solidFill>
                  <a:schemeClr val="bg1">
                    <a:lumMod val="85000"/>
                  </a:schemeClr>
                </a:solidFill>
              </a:rPr>
              <a:t> Allows automated interaction between members and Daisy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28" dirty="0">
                <a:solidFill>
                  <a:schemeClr val="bg1">
                    <a:lumMod val="85000"/>
                  </a:schemeClr>
                </a:solidFill>
              </a:rPr>
              <a:t> Removes the need for a company to be in control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28" dirty="0">
                <a:solidFill>
                  <a:schemeClr val="bg1">
                    <a:lumMod val="85000"/>
                  </a:schemeClr>
                </a:solidFill>
              </a:rPr>
              <a:t> Allows all promises to be executed instantly with 100% transparency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28" dirty="0">
                <a:solidFill>
                  <a:schemeClr val="bg1">
                    <a:lumMod val="85000"/>
                  </a:schemeClr>
                </a:solidFill>
              </a:rPr>
              <a:t> Tron blockchain is among the fastest and most scalable</a:t>
            </a:r>
            <a:endParaRPr lang="ru-RU" sz="3628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628" dirty="0">
                <a:solidFill>
                  <a:schemeClr val="bg1">
                    <a:lumMod val="85000"/>
                  </a:schemeClr>
                </a:solidFill>
              </a:rPr>
              <a:t> Low gas fees allow for high performing smart contracts at low cost</a:t>
            </a:r>
            <a:endParaRPr lang="ru-RU" sz="3628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628" dirty="0">
                <a:solidFill>
                  <a:schemeClr val="bg1">
                    <a:lumMod val="85000"/>
                  </a:schemeClr>
                </a:solidFill>
              </a:rPr>
              <a:t> Tron is a top emerging Decentralized App platform with a big future</a:t>
            </a:r>
            <a:endParaRPr lang="ru-RU" sz="3628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628" dirty="0">
                <a:solidFill>
                  <a:schemeClr val="bg1">
                    <a:lumMod val="85000"/>
                  </a:schemeClr>
                </a:solidFill>
              </a:rPr>
              <a:t> Tron tokens (</a:t>
            </a:r>
            <a:r>
              <a:rPr lang="en-US" sz="3628" dirty="0" err="1">
                <a:solidFill>
                  <a:schemeClr val="bg1">
                    <a:lumMod val="85000"/>
                  </a:schemeClr>
                </a:solidFill>
              </a:rPr>
              <a:t>trx</a:t>
            </a:r>
            <a:r>
              <a:rPr lang="en-US" sz="3628" dirty="0">
                <a:solidFill>
                  <a:schemeClr val="bg1">
                    <a:lumMod val="85000"/>
                  </a:schemeClr>
                </a:solidFill>
              </a:rPr>
              <a:t>) are expected to rise in value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6215CA-4EB1-5348-A81F-F8A85B9C44DF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158565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CAD0C1BD-7339-4DF6-B2AF-AFFFE56191AB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PASSIVE INCOME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813C7925-E7C3-4996-9837-FD21ABCE0F44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3AE206-242D-4D0D-A3A3-95758894C791}"/>
              </a:ext>
            </a:extLst>
          </p:cNvPr>
          <p:cNvSpPr txBox="1">
            <a:spLocks/>
          </p:cNvSpPr>
          <p:nvPr/>
        </p:nvSpPr>
        <p:spPr>
          <a:xfrm>
            <a:off x="2631876" y="1516182"/>
            <a:ext cx="14840341" cy="876289"/>
          </a:xfrm>
          <a:prstGeom prst="rect">
            <a:avLst/>
          </a:prstGeom>
        </p:spPr>
        <p:txBody>
          <a:bodyPr vert="horz" lIns="150781" tIns="75390" rIns="150781" bIns="753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Benefits even if a member does not refer anyone.</a:t>
            </a:r>
            <a:endParaRPr lang="ru-RU" sz="3958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D568F34-CC9E-4A17-8DF5-59773105D578}"/>
              </a:ext>
            </a:extLst>
          </p:cNvPr>
          <p:cNvSpPr txBox="1">
            <a:spLocks/>
          </p:cNvSpPr>
          <p:nvPr/>
        </p:nvSpPr>
        <p:spPr>
          <a:xfrm>
            <a:off x="3718843" y="2863656"/>
            <a:ext cx="14410408" cy="5340720"/>
          </a:xfrm>
          <a:prstGeom prst="rect">
            <a:avLst/>
          </a:prstGeom>
        </p:spPr>
        <p:txBody>
          <a:bodyPr vert="horz" lIns="150781" tIns="75390" rIns="150781" bIns="753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98" b="1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sz="3298" b="1" dirty="0">
                <a:solidFill>
                  <a:srgbClr val="FFAE15"/>
                </a:solidFill>
              </a:rPr>
              <a:t>Owning equity</a:t>
            </a:r>
            <a:r>
              <a:rPr lang="ru-RU" sz="3298" b="1" dirty="0">
                <a:solidFill>
                  <a:srgbClr val="FFAE15"/>
                </a:solidFill>
              </a:rPr>
              <a:t> </a:t>
            </a:r>
            <a:r>
              <a:rPr lang="ru-RU" sz="3298" dirty="0">
                <a:solidFill>
                  <a:schemeClr val="bg1">
                    <a:lumMod val="85000"/>
                  </a:schemeClr>
                </a:solidFill>
              </a:rPr>
              <a:t>-  </a:t>
            </a:r>
            <a:r>
              <a:rPr lang="en-US" sz="3298" dirty="0">
                <a:solidFill>
                  <a:schemeClr val="bg1">
                    <a:lumMod val="85000"/>
                  </a:schemeClr>
                </a:solidFill>
              </a:rPr>
              <a:t>potential return from selling </a:t>
            </a:r>
            <a:r>
              <a:rPr lang="en-US" sz="3298" dirty="0" err="1">
                <a:solidFill>
                  <a:schemeClr val="bg1">
                    <a:lumMod val="85000"/>
                  </a:schemeClr>
                </a:solidFill>
              </a:rPr>
              <a:t>Endotech</a:t>
            </a:r>
            <a:r>
              <a:rPr lang="en-US" sz="3298" dirty="0">
                <a:solidFill>
                  <a:schemeClr val="bg1">
                    <a:lumMod val="85000"/>
                  </a:schemeClr>
                </a:solidFill>
              </a:rPr>
              <a:t> stock or receiving dividends in the future</a:t>
            </a:r>
          </a:p>
          <a:p>
            <a:pPr marL="0" indent="0">
              <a:buNone/>
            </a:pPr>
            <a:endParaRPr lang="ru-RU" sz="2309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sz="3298" b="1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3298" b="1" dirty="0">
                <a:solidFill>
                  <a:srgbClr val="FFAE15"/>
                </a:solidFill>
              </a:rPr>
              <a:t>Trading rewards</a:t>
            </a:r>
            <a:r>
              <a:rPr lang="ru-RU" sz="3298" dirty="0">
                <a:solidFill>
                  <a:srgbClr val="FFAE15"/>
                </a:solidFill>
              </a:rPr>
              <a:t> </a:t>
            </a:r>
            <a:r>
              <a:rPr lang="ru-RU" sz="3298" dirty="0">
                <a:solidFill>
                  <a:schemeClr val="bg1">
                    <a:lumMod val="85000"/>
                  </a:schemeClr>
                </a:solidFill>
              </a:rPr>
              <a:t>-  </a:t>
            </a:r>
            <a:r>
              <a:rPr lang="en-US" sz="3298" dirty="0">
                <a:solidFill>
                  <a:schemeClr val="bg1">
                    <a:lumMod val="85000"/>
                  </a:schemeClr>
                </a:solidFill>
              </a:rPr>
              <a:t>potential rewards from successful trading performance of </a:t>
            </a:r>
            <a:r>
              <a:rPr lang="en-US" sz="3298" dirty="0" err="1">
                <a:solidFill>
                  <a:schemeClr val="bg1">
                    <a:lumMod val="85000"/>
                  </a:schemeClr>
                </a:solidFill>
              </a:rPr>
              <a:t>Endotech’s</a:t>
            </a:r>
            <a:r>
              <a:rPr lang="en-US" sz="3298" dirty="0">
                <a:solidFill>
                  <a:schemeClr val="bg1">
                    <a:lumMod val="85000"/>
                  </a:schemeClr>
                </a:solidFill>
              </a:rPr>
              <a:t> AI System</a:t>
            </a:r>
          </a:p>
          <a:p>
            <a:pPr marL="0" indent="0">
              <a:buNone/>
            </a:pPr>
            <a:endParaRPr lang="ru-RU" sz="2309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ru-RU" sz="3298" b="1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3298" b="1" dirty="0">
                <a:solidFill>
                  <a:srgbClr val="FFAE15"/>
                </a:solidFill>
              </a:rPr>
              <a:t>Potential matrix spillover</a:t>
            </a:r>
            <a:r>
              <a:rPr lang="ru-RU" sz="3298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3298" dirty="0">
                <a:solidFill>
                  <a:schemeClr val="bg1">
                    <a:lumMod val="85000"/>
                  </a:schemeClr>
                </a:solidFill>
              </a:rPr>
              <a:t>generating maximum of </a:t>
            </a:r>
            <a:r>
              <a:rPr lang="ru-RU" sz="3298" dirty="0">
                <a:solidFill>
                  <a:schemeClr val="bg1">
                    <a:lumMod val="85000"/>
                  </a:schemeClr>
                </a:solidFill>
              </a:rPr>
              <a:t>48% </a:t>
            </a:r>
            <a:r>
              <a:rPr lang="en-US" sz="3298" dirty="0">
                <a:solidFill>
                  <a:schemeClr val="bg1">
                    <a:lumMod val="85000"/>
                  </a:schemeClr>
                </a:solidFill>
              </a:rPr>
              <a:t>return on crowdfunding contribution from spillover in the referral plan, even with no referrals. 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B32FB00-6859-42F1-B1C2-BC62329106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99" y="3969472"/>
            <a:ext cx="1731243" cy="173124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FCCC4DE-0858-4659-B248-4A9C0503E2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6" y="2599899"/>
            <a:ext cx="1159853" cy="1159853"/>
          </a:xfrm>
          <a:prstGeom prst="rect">
            <a:avLst/>
          </a:prstGeom>
        </p:spPr>
      </p:pic>
      <p:sp>
        <p:nvSpPr>
          <p:cNvPr id="28" name="Стрелка: штриховая вправо 27">
            <a:extLst>
              <a:ext uri="{FF2B5EF4-FFF2-40B4-BE49-F238E27FC236}">
                <a16:creationId xmlns:a16="http://schemas.microsoft.com/office/drawing/2014/main" id="{7844D670-3462-4D74-824A-A0ADA6D4EADB}"/>
              </a:ext>
            </a:extLst>
          </p:cNvPr>
          <p:cNvSpPr/>
          <p:nvPr/>
        </p:nvSpPr>
        <p:spPr>
          <a:xfrm rot="5400000">
            <a:off x="10104535" y="7239267"/>
            <a:ext cx="526034" cy="557251"/>
          </a:xfrm>
          <a:prstGeom prst="stripedRightArrow">
            <a:avLst/>
          </a:prstGeom>
          <a:solidFill>
            <a:srgbClr val="FFA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74FBFDF-1221-0C41-BF9C-FEA8145C2445}"/>
              </a:ext>
            </a:extLst>
          </p:cNvPr>
          <p:cNvSpPr/>
          <p:nvPr/>
        </p:nvSpPr>
        <p:spPr>
          <a:xfrm>
            <a:off x="3464819" y="8040468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39" h="433069">
                <a:moveTo>
                  <a:pt x="1403713" y="0"/>
                </a:moveTo>
                <a:lnTo>
                  <a:pt x="59253" y="0"/>
                </a:lnTo>
                <a:lnTo>
                  <a:pt x="36189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89" y="427975"/>
                </a:lnTo>
                <a:lnTo>
                  <a:pt x="59253" y="432631"/>
                </a:lnTo>
                <a:lnTo>
                  <a:pt x="1403713" y="432631"/>
                </a:lnTo>
                <a:lnTo>
                  <a:pt x="1426777" y="427975"/>
                </a:lnTo>
                <a:lnTo>
                  <a:pt x="1445611" y="415276"/>
                </a:lnTo>
                <a:lnTo>
                  <a:pt x="1458310" y="396441"/>
                </a:lnTo>
                <a:lnTo>
                  <a:pt x="1462966" y="373377"/>
                </a:lnTo>
                <a:lnTo>
                  <a:pt x="1462966" y="59253"/>
                </a:lnTo>
                <a:lnTo>
                  <a:pt x="1458310" y="36189"/>
                </a:lnTo>
                <a:lnTo>
                  <a:pt x="1445611" y="17355"/>
                </a:lnTo>
                <a:lnTo>
                  <a:pt x="1426777" y="4656"/>
                </a:lnTo>
                <a:lnTo>
                  <a:pt x="14037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FE1B219C-6574-6845-966C-975D04EE5F2B}"/>
              </a:ext>
            </a:extLst>
          </p:cNvPr>
          <p:cNvSpPr txBox="1"/>
          <p:nvPr/>
        </p:nvSpPr>
        <p:spPr>
          <a:xfrm>
            <a:off x="3577513" y="8137484"/>
            <a:ext cx="12357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50" spc="-10" dirty="0">
                <a:latin typeface="Helvetica"/>
                <a:cs typeface="Helvetica"/>
              </a:rPr>
              <a:t>GENERATION</a:t>
            </a:r>
            <a:endParaRPr sz="1450" dirty="0">
              <a:latin typeface="Helvetica"/>
              <a:cs typeface="Helvetic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7E029484-376A-AC40-8A13-A1C4F5C6C2DB}"/>
              </a:ext>
            </a:extLst>
          </p:cNvPr>
          <p:cNvSpPr/>
          <p:nvPr/>
        </p:nvSpPr>
        <p:spPr>
          <a:xfrm>
            <a:off x="4996773" y="8040468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39" h="433069">
                <a:moveTo>
                  <a:pt x="1403713" y="0"/>
                </a:moveTo>
                <a:lnTo>
                  <a:pt x="59253" y="0"/>
                </a:lnTo>
                <a:lnTo>
                  <a:pt x="36189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89" y="427975"/>
                </a:lnTo>
                <a:lnTo>
                  <a:pt x="59253" y="432631"/>
                </a:lnTo>
                <a:lnTo>
                  <a:pt x="1403713" y="432631"/>
                </a:lnTo>
                <a:lnTo>
                  <a:pt x="1426777" y="427975"/>
                </a:lnTo>
                <a:lnTo>
                  <a:pt x="1445611" y="415276"/>
                </a:lnTo>
                <a:lnTo>
                  <a:pt x="1458310" y="396441"/>
                </a:lnTo>
                <a:lnTo>
                  <a:pt x="1462966" y="373377"/>
                </a:lnTo>
                <a:lnTo>
                  <a:pt x="1462966" y="59253"/>
                </a:lnTo>
                <a:lnTo>
                  <a:pt x="1458310" y="36189"/>
                </a:lnTo>
                <a:lnTo>
                  <a:pt x="1445611" y="17355"/>
                </a:lnTo>
                <a:lnTo>
                  <a:pt x="1426777" y="4656"/>
                </a:lnTo>
                <a:lnTo>
                  <a:pt x="14037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C2D6EDD5-1246-6047-909A-8D4403AB2B83}"/>
              </a:ext>
            </a:extLst>
          </p:cNvPr>
          <p:cNvSpPr txBox="1"/>
          <p:nvPr/>
        </p:nvSpPr>
        <p:spPr>
          <a:xfrm>
            <a:off x="4996772" y="8125547"/>
            <a:ext cx="1443699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dirty="0">
                <a:latin typeface="Helvetica"/>
                <a:cs typeface="Helvetica"/>
              </a:rPr>
              <a:t>PERSONALS</a:t>
            </a:r>
            <a:endParaRPr sz="1550" dirty="0">
              <a:latin typeface="Helvetica"/>
              <a:cs typeface="Helvetica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D58AB40C-51CA-2240-9EE5-9FEE83DF522A}"/>
              </a:ext>
            </a:extLst>
          </p:cNvPr>
          <p:cNvSpPr/>
          <p:nvPr/>
        </p:nvSpPr>
        <p:spPr>
          <a:xfrm>
            <a:off x="6528726" y="8040468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3" y="0"/>
                </a:moveTo>
                <a:lnTo>
                  <a:pt x="59253" y="0"/>
                </a:lnTo>
                <a:lnTo>
                  <a:pt x="36189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89" y="427975"/>
                </a:lnTo>
                <a:lnTo>
                  <a:pt x="59253" y="432631"/>
                </a:lnTo>
                <a:lnTo>
                  <a:pt x="1403713" y="432631"/>
                </a:lnTo>
                <a:lnTo>
                  <a:pt x="1426777" y="427975"/>
                </a:lnTo>
                <a:lnTo>
                  <a:pt x="1445612" y="415276"/>
                </a:lnTo>
                <a:lnTo>
                  <a:pt x="1458310" y="396441"/>
                </a:lnTo>
                <a:lnTo>
                  <a:pt x="1462966" y="373377"/>
                </a:lnTo>
                <a:lnTo>
                  <a:pt x="1462966" y="59253"/>
                </a:lnTo>
                <a:lnTo>
                  <a:pt x="1458310" y="36189"/>
                </a:lnTo>
                <a:lnTo>
                  <a:pt x="1445612" y="17355"/>
                </a:lnTo>
                <a:lnTo>
                  <a:pt x="1426777" y="4656"/>
                </a:lnTo>
                <a:lnTo>
                  <a:pt x="14037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BD3A4309-2D0A-C04A-9A53-7D08C9F39FB9}"/>
              </a:ext>
            </a:extLst>
          </p:cNvPr>
          <p:cNvSpPr txBox="1"/>
          <p:nvPr/>
        </p:nvSpPr>
        <p:spPr>
          <a:xfrm>
            <a:off x="6548068" y="8140416"/>
            <a:ext cx="1437040" cy="2532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sz="1550" spc="10" dirty="0">
                <a:latin typeface="Helvetica"/>
                <a:cs typeface="Helvetica"/>
              </a:rPr>
              <a:t>REQ. TOTAL</a:t>
            </a:r>
            <a:endParaRPr sz="1550" dirty="0">
              <a:latin typeface="Helvetica"/>
              <a:cs typeface="Helvetic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8A36945B-B6CB-7D40-B945-7191E9369BF9}"/>
              </a:ext>
            </a:extLst>
          </p:cNvPr>
          <p:cNvSpPr/>
          <p:nvPr/>
        </p:nvSpPr>
        <p:spPr>
          <a:xfrm>
            <a:off x="8060681" y="8040468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4" y="0"/>
                </a:moveTo>
                <a:lnTo>
                  <a:pt x="59254" y="0"/>
                </a:lnTo>
                <a:lnTo>
                  <a:pt x="36190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90" y="427975"/>
                </a:lnTo>
                <a:lnTo>
                  <a:pt x="59254" y="432631"/>
                </a:lnTo>
                <a:lnTo>
                  <a:pt x="1403714" y="432631"/>
                </a:lnTo>
                <a:lnTo>
                  <a:pt x="1426778" y="427975"/>
                </a:lnTo>
                <a:lnTo>
                  <a:pt x="1445612" y="415276"/>
                </a:lnTo>
                <a:lnTo>
                  <a:pt x="1458311" y="396441"/>
                </a:lnTo>
                <a:lnTo>
                  <a:pt x="1462968" y="373377"/>
                </a:lnTo>
                <a:lnTo>
                  <a:pt x="1462968" y="59253"/>
                </a:lnTo>
                <a:lnTo>
                  <a:pt x="1458311" y="36189"/>
                </a:lnTo>
                <a:lnTo>
                  <a:pt x="1445612" y="17355"/>
                </a:lnTo>
                <a:lnTo>
                  <a:pt x="1426778" y="4656"/>
                </a:lnTo>
                <a:lnTo>
                  <a:pt x="14037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368950B0-3087-304F-855D-EFBFE1D28027}"/>
              </a:ext>
            </a:extLst>
          </p:cNvPr>
          <p:cNvSpPr txBox="1"/>
          <p:nvPr/>
        </p:nvSpPr>
        <p:spPr>
          <a:xfrm>
            <a:off x="8278940" y="8125547"/>
            <a:ext cx="1021715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550" dirty="0">
                <a:latin typeface="Helvetica"/>
                <a:cs typeface="Helvetica"/>
              </a:rPr>
              <a:t>MEMBERS</a:t>
            </a: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660F2D6E-100E-2A4E-AC7B-3221DF626A8A}"/>
              </a:ext>
            </a:extLst>
          </p:cNvPr>
          <p:cNvSpPr/>
          <p:nvPr/>
        </p:nvSpPr>
        <p:spPr>
          <a:xfrm>
            <a:off x="9592635" y="8040468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8" y="0"/>
                </a:moveTo>
                <a:lnTo>
                  <a:pt x="59253" y="0"/>
                </a:lnTo>
                <a:lnTo>
                  <a:pt x="36189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89" y="427975"/>
                </a:lnTo>
                <a:lnTo>
                  <a:pt x="59253" y="432631"/>
                </a:lnTo>
                <a:lnTo>
                  <a:pt x="1403718" y="432631"/>
                </a:lnTo>
                <a:lnTo>
                  <a:pt x="1426779" y="427975"/>
                </a:lnTo>
                <a:lnTo>
                  <a:pt x="1445611" y="415276"/>
                </a:lnTo>
                <a:lnTo>
                  <a:pt x="1458307" y="396441"/>
                </a:lnTo>
                <a:lnTo>
                  <a:pt x="1462962" y="373377"/>
                </a:lnTo>
                <a:lnTo>
                  <a:pt x="1462962" y="59253"/>
                </a:lnTo>
                <a:lnTo>
                  <a:pt x="1458307" y="36189"/>
                </a:lnTo>
                <a:lnTo>
                  <a:pt x="1445611" y="17355"/>
                </a:lnTo>
                <a:lnTo>
                  <a:pt x="1426779" y="4656"/>
                </a:lnTo>
                <a:lnTo>
                  <a:pt x="140371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A700D5BA-9E76-4B44-87FB-D705E9CD48F0}"/>
              </a:ext>
            </a:extLst>
          </p:cNvPr>
          <p:cNvSpPr txBox="1"/>
          <p:nvPr/>
        </p:nvSpPr>
        <p:spPr>
          <a:xfrm>
            <a:off x="9870515" y="8125547"/>
            <a:ext cx="901700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spc="-80" dirty="0">
                <a:latin typeface="Helvetica"/>
                <a:cs typeface="Helvetica"/>
              </a:rPr>
              <a:t>Tiers</a:t>
            </a:r>
            <a:r>
              <a:rPr sz="1550" spc="-80" dirty="0">
                <a:latin typeface="Helvetica"/>
                <a:cs typeface="Helvetica"/>
              </a:rPr>
              <a:t> </a:t>
            </a:r>
            <a:r>
              <a:rPr sz="1550" dirty="0">
                <a:latin typeface="Helvetica"/>
                <a:cs typeface="Helvetica"/>
              </a:rPr>
              <a:t>1-7</a:t>
            </a: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64D99BDF-D58B-1841-B06C-75DD2BFCCC2D}"/>
              </a:ext>
            </a:extLst>
          </p:cNvPr>
          <p:cNvSpPr/>
          <p:nvPr/>
        </p:nvSpPr>
        <p:spPr>
          <a:xfrm>
            <a:off x="12631091" y="7997275"/>
            <a:ext cx="1426484" cy="560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D4C1F3C0-F635-A549-AA3D-93F09D40D0ED}"/>
              </a:ext>
            </a:extLst>
          </p:cNvPr>
          <p:cNvSpPr/>
          <p:nvPr/>
        </p:nvSpPr>
        <p:spPr>
          <a:xfrm>
            <a:off x="12695224" y="8040468"/>
            <a:ext cx="1364159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6" y="0"/>
                </a:moveTo>
                <a:lnTo>
                  <a:pt x="59254" y="0"/>
                </a:lnTo>
                <a:lnTo>
                  <a:pt x="36187" y="4656"/>
                </a:lnTo>
                <a:lnTo>
                  <a:pt x="17352" y="17355"/>
                </a:lnTo>
                <a:lnTo>
                  <a:pt x="4655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5" y="396441"/>
                </a:lnTo>
                <a:lnTo>
                  <a:pt x="17352" y="415276"/>
                </a:lnTo>
                <a:lnTo>
                  <a:pt x="36187" y="427975"/>
                </a:lnTo>
                <a:lnTo>
                  <a:pt x="59254" y="432631"/>
                </a:lnTo>
                <a:lnTo>
                  <a:pt x="1403716" y="432631"/>
                </a:lnTo>
                <a:lnTo>
                  <a:pt x="1426777" y="427975"/>
                </a:lnTo>
                <a:lnTo>
                  <a:pt x="1445609" y="415276"/>
                </a:lnTo>
                <a:lnTo>
                  <a:pt x="1458305" y="396441"/>
                </a:lnTo>
                <a:lnTo>
                  <a:pt x="1462960" y="373377"/>
                </a:lnTo>
                <a:lnTo>
                  <a:pt x="1462960" y="59253"/>
                </a:lnTo>
                <a:lnTo>
                  <a:pt x="1458305" y="36189"/>
                </a:lnTo>
                <a:lnTo>
                  <a:pt x="1445609" y="17355"/>
                </a:lnTo>
                <a:lnTo>
                  <a:pt x="1426777" y="4656"/>
                </a:lnTo>
                <a:lnTo>
                  <a:pt x="14037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CEB2F301-FF93-F547-B9F6-AC82BF9671A0}"/>
              </a:ext>
            </a:extLst>
          </p:cNvPr>
          <p:cNvSpPr txBox="1"/>
          <p:nvPr/>
        </p:nvSpPr>
        <p:spPr>
          <a:xfrm>
            <a:off x="12695224" y="8137484"/>
            <a:ext cx="1320314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550" dirty="0">
                <a:latin typeface="Helvetica"/>
                <a:cs typeface="Helvetica"/>
              </a:rPr>
              <a:t>$100</a:t>
            </a:r>
            <a:r>
              <a:rPr lang="en-US" sz="1550" dirty="0">
                <a:latin typeface="Helvetica"/>
                <a:cs typeface="Helvetica"/>
              </a:rPr>
              <a:t> Tier 1</a:t>
            </a:r>
            <a:endParaRPr sz="1550" dirty="0">
              <a:latin typeface="Helvetica"/>
              <a:cs typeface="Helvetica"/>
            </a:endParaRPr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19CCDEB0-85DA-4B4D-A47A-076F18C3E8B2}"/>
              </a:ext>
            </a:extLst>
          </p:cNvPr>
          <p:cNvSpPr/>
          <p:nvPr/>
        </p:nvSpPr>
        <p:spPr>
          <a:xfrm>
            <a:off x="14133148" y="8040468"/>
            <a:ext cx="1581192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6" y="0"/>
                </a:moveTo>
                <a:lnTo>
                  <a:pt x="59254" y="0"/>
                </a:lnTo>
                <a:lnTo>
                  <a:pt x="36191" y="4656"/>
                </a:lnTo>
                <a:lnTo>
                  <a:pt x="17356" y="17355"/>
                </a:lnTo>
                <a:lnTo>
                  <a:pt x="4657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7" y="396441"/>
                </a:lnTo>
                <a:lnTo>
                  <a:pt x="17356" y="415276"/>
                </a:lnTo>
                <a:lnTo>
                  <a:pt x="36191" y="427975"/>
                </a:lnTo>
                <a:lnTo>
                  <a:pt x="59254" y="432631"/>
                </a:lnTo>
                <a:lnTo>
                  <a:pt x="1403716" y="432631"/>
                </a:lnTo>
                <a:lnTo>
                  <a:pt x="1426779" y="427975"/>
                </a:lnTo>
                <a:lnTo>
                  <a:pt x="1445614" y="415276"/>
                </a:lnTo>
                <a:lnTo>
                  <a:pt x="1458314" y="396441"/>
                </a:lnTo>
                <a:lnTo>
                  <a:pt x="1462971" y="373377"/>
                </a:lnTo>
                <a:lnTo>
                  <a:pt x="1462971" y="59253"/>
                </a:lnTo>
                <a:lnTo>
                  <a:pt x="1458314" y="36189"/>
                </a:lnTo>
                <a:lnTo>
                  <a:pt x="1445614" y="17355"/>
                </a:lnTo>
                <a:lnTo>
                  <a:pt x="1426779" y="4656"/>
                </a:lnTo>
                <a:lnTo>
                  <a:pt x="14037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9">
            <a:extLst>
              <a:ext uri="{FF2B5EF4-FFF2-40B4-BE49-F238E27FC236}">
                <a16:creationId xmlns:a16="http://schemas.microsoft.com/office/drawing/2014/main" id="{A9E107FC-B019-9648-B203-B9EE624D904B}"/>
              </a:ext>
            </a:extLst>
          </p:cNvPr>
          <p:cNvSpPr txBox="1"/>
          <p:nvPr/>
        </p:nvSpPr>
        <p:spPr>
          <a:xfrm>
            <a:off x="14359459" y="8125547"/>
            <a:ext cx="1100795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spc="-25" dirty="0">
                <a:latin typeface="Helvetica"/>
                <a:cs typeface="Helvetica"/>
              </a:rPr>
              <a:t>Tiers</a:t>
            </a:r>
            <a:r>
              <a:rPr sz="1550" spc="-75" dirty="0">
                <a:latin typeface="Helvetica"/>
                <a:cs typeface="Helvetica"/>
              </a:rPr>
              <a:t> </a:t>
            </a:r>
            <a:r>
              <a:rPr sz="1550" dirty="0">
                <a:latin typeface="Helvetica"/>
                <a:cs typeface="Helvetica"/>
              </a:rPr>
              <a:t>1-7</a:t>
            </a:r>
          </a:p>
        </p:txBody>
      </p:sp>
      <p:sp>
        <p:nvSpPr>
          <p:cNvPr id="37" name="object 42">
            <a:extLst>
              <a:ext uri="{FF2B5EF4-FFF2-40B4-BE49-F238E27FC236}">
                <a16:creationId xmlns:a16="http://schemas.microsoft.com/office/drawing/2014/main" id="{FA09BBCA-FFEF-9847-874A-AF1B653E654E}"/>
              </a:ext>
            </a:extLst>
          </p:cNvPr>
          <p:cNvSpPr/>
          <p:nvPr/>
        </p:nvSpPr>
        <p:spPr>
          <a:xfrm>
            <a:off x="15788105" y="8040468"/>
            <a:ext cx="1721533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6" y="0"/>
                </a:moveTo>
                <a:lnTo>
                  <a:pt x="59254" y="0"/>
                </a:lnTo>
                <a:lnTo>
                  <a:pt x="36191" y="4656"/>
                </a:lnTo>
                <a:lnTo>
                  <a:pt x="17356" y="17355"/>
                </a:lnTo>
                <a:lnTo>
                  <a:pt x="4657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7" y="396441"/>
                </a:lnTo>
                <a:lnTo>
                  <a:pt x="17356" y="415276"/>
                </a:lnTo>
                <a:lnTo>
                  <a:pt x="36191" y="427975"/>
                </a:lnTo>
                <a:lnTo>
                  <a:pt x="59254" y="432631"/>
                </a:lnTo>
                <a:lnTo>
                  <a:pt x="1403716" y="432631"/>
                </a:lnTo>
                <a:lnTo>
                  <a:pt x="1426779" y="427975"/>
                </a:lnTo>
                <a:lnTo>
                  <a:pt x="1445614" y="415276"/>
                </a:lnTo>
                <a:lnTo>
                  <a:pt x="1458314" y="396441"/>
                </a:lnTo>
                <a:lnTo>
                  <a:pt x="1462971" y="373377"/>
                </a:lnTo>
                <a:lnTo>
                  <a:pt x="1462971" y="59253"/>
                </a:lnTo>
                <a:lnTo>
                  <a:pt x="1458314" y="36189"/>
                </a:lnTo>
                <a:lnTo>
                  <a:pt x="1445614" y="17355"/>
                </a:lnTo>
                <a:lnTo>
                  <a:pt x="1426779" y="4656"/>
                </a:lnTo>
                <a:lnTo>
                  <a:pt x="14037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4">
            <a:extLst>
              <a:ext uri="{FF2B5EF4-FFF2-40B4-BE49-F238E27FC236}">
                <a16:creationId xmlns:a16="http://schemas.microsoft.com/office/drawing/2014/main" id="{2AF9654F-878F-B34C-BE4A-BF1749C34124}"/>
              </a:ext>
            </a:extLst>
          </p:cNvPr>
          <p:cNvSpPr txBox="1"/>
          <p:nvPr/>
        </p:nvSpPr>
        <p:spPr>
          <a:xfrm>
            <a:off x="15958511" y="8125547"/>
            <a:ext cx="1327016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spc="-25" dirty="0">
                <a:latin typeface="Helvetica"/>
                <a:cs typeface="Helvetica"/>
              </a:rPr>
              <a:t>Tiers</a:t>
            </a:r>
            <a:r>
              <a:rPr sz="1550" spc="-75" dirty="0">
                <a:latin typeface="Helvetica"/>
                <a:cs typeface="Helvetica"/>
              </a:rPr>
              <a:t> </a:t>
            </a:r>
            <a:r>
              <a:rPr sz="1550" dirty="0">
                <a:latin typeface="Helvetica"/>
                <a:cs typeface="Helvetica"/>
              </a:rPr>
              <a:t>8-10</a:t>
            </a:r>
          </a:p>
        </p:txBody>
      </p:sp>
      <p:sp>
        <p:nvSpPr>
          <p:cNvPr id="39" name="object 52">
            <a:extLst>
              <a:ext uri="{FF2B5EF4-FFF2-40B4-BE49-F238E27FC236}">
                <a16:creationId xmlns:a16="http://schemas.microsoft.com/office/drawing/2014/main" id="{57ABB7B5-4B69-B544-AA3E-CF4B2AC91D0B}"/>
              </a:ext>
            </a:extLst>
          </p:cNvPr>
          <p:cNvSpPr/>
          <p:nvPr/>
        </p:nvSpPr>
        <p:spPr>
          <a:xfrm>
            <a:off x="11143930" y="8040468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05" y="0"/>
                </a:moveTo>
                <a:lnTo>
                  <a:pt x="59254" y="0"/>
                </a:lnTo>
                <a:lnTo>
                  <a:pt x="36187" y="4656"/>
                </a:lnTo>
                <a:lnTo>
                  <a:pt x="17352" y="17355"/>
                </a:lnTo>
                <a:lnTo>
                  <a:pt x="4655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5" y="396441"/>
                </a:lnTo>
                <a:lnTo>
                  <a:pt x="17352" y="415276"/>
                </a:lnTo>
                <a:lnTo>
                  <a:pt x="36187" y="427975"/>
                </a:lnTo>
                <a:lnTo>
                  <a:pt x="59254" y="432631"/>
                </a:lnTo>
                <a:lnTo>
                  <a:pt x="1403705" y="432631"/>
                </a:lnTo>
                <a:lnTo>
                  <a:pt x="1426773" y="427975"/>
                </a:lnTo>
                <a:lnTo>
                  <a:pt x="1445607" y="415276"/>
                </a:lnTo>
                <a:lnTo>
                  <a:pt x="1458305" y="396441"/>
                </a:lnTo>
                <a:lnTo>
                  <a:pt x="1462960" y="373377"/>
                </a:lnTo>
                <a:lnTo>
                  <a:pt x="1462960" y="59253"/>
                </a:lnTo>
                <a:lnTo>
                  <a:pt x="1458305" y="36189"/>
                </a:lnTo>
                <a:lnTo>
                  <a:pt x="1445607" y="17355"/>
                </a:lnTo>
                <a:lnTo>
                  <a:pt x="1426773" y="4656"/>
                </a:lnTo>
                <a:lnTo>
                  <a:pt x="140370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54">
            <a:extLst>
              <a:ext uri="{FF2B5EF4-FFF2-40B4-BE49-F238E27FC236}">
                <a16:creationId xmlns:a16="http://schemas.microsoft.com/office/drawing/2014/main" id="{60A5925A-9395-3C4B-92F0-732A242E1067}"/>
              </a:ext>
            </a:extLst>
          </p:cNvPr>
          <p:cNvSpPr txBox="1"/>
          <p:nvPr/>
        </p:nvSpPr>
        <p:spPr>
          <a:xfrm>
            <a:off x="11175684" y="8125547"/>
            <a:ext cx="1431285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dirty="0">
                <a:latin typeface="Helvetica"/>
                <a:cs typeface="Helvetica"/>
              </a:rPr>
              <a:t>Tiers</a:t>
            </a:r>
            <a:r>
              <a:rPr sz="1550" spc="-85" dirty="0">
                <a:latin typeface="Helvetica"/>
                <a:cs typeface="Helvetica"/>
              </a:rPr>
              <a:t> </a:t>
            </a:r>
            <a:r>
              <a:rPr sz="1550" dirty="0">
                <a:latin typeface="Helvetica"/>
                <a:cs typeface="Helvetica"/>
              </a:rPr>
              <a:t>8-10</a:t>
            </a:r>
          </a:p>
        </p:txBody>
      </p:sp>
      <p:graphicFrame>
        <p:nvGraphicFramePr>
          <p:cNvPr id="41" name="object 4">
            <a:extLst>
              <a:ext uri="{FF2B5EF4-FFF2-40B4-BE49-F238E27FC236}">
                <a16:creationId xmlns:a16="http://schemas.microsoft.com/office/drawing/2014/main" id="{AFF5946D-0D3E-B949-8D94-F1D60890C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536769"/>
              </p:ext>
            </p:extLst>
          </p:nvPr>
        </p:nvGraphicFramePr>
        <p:xfrm>
          <a:off x="3433149" y="8754040"/>
          <a:ext cx="14076489" cy="1208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5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10284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lang="en-US"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3</a:t>
                      </a:r>
                      <a:endParaRPr sz="200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4%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2%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$12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$1,524</a:t>
                      </a:r>
                      <a:endParaRPr sz="200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$5,376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288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2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lang="en-US"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9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4%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2%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$36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$4,572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$16,128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9B09317-25B5-2B4D-B8A4-0617F35D2D62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17543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5" grpId="0" animBg="1"/>
      <p:bldP spid="16" grpId="0"/>
      <p:bldP spid="18" grpId="0" animBg="1"/>
      <p:bldP spid="19" grpId="0"/>
      <p:bldP spid="21" grpId="0" animBg="1"/>
      <p:bldP spid="24" grpId="0"/>
      <p:bldP spid="26" grpId="0" animBg="1"/>
      <p:bldP spid="29" grpId="0"/>
      <p:bldP spid="30" grpId="0" animBg="1"/>
      <p:bldP spid="31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>
            <a:extLst>
              <a:ext uri="{FF2B5EF4-FFF2-40B4-BE49-F238E27FC236}">
                <a16:creationId xmlns:a16="http://schemas.microsoft.com/office/drawing/2014/main" id="{062AA55C-7724-B943-BA6E-B126313637FC}"/>
              </a:ext>
            </a:extLst>
          </p:cNvPr>
          <p:cNvSpPr/>
          <p:nvPr/>
        </p:nvSpPr>
        <p:spPr>
          <a:xfrm>
            <a:off x="2584450" y="3475889"/>
            <a:ext cx="14960819" cy="6086683"/>
          </a:xfrm>
          <a:custGeom>
            <a:avLst/>
            <a:gdLst/>
            <a:ahLst/>
            <a:cxnLst/>
            <a:rect l="l" t="t" r="r" b="b"/>
            <a:pathLst>
              <a:path w="14961869" h="6087109">
                <a:moveTo>
                  <a:pt x="14601526" y="0"/>
                </a:moveTo>
                <a:lnTo>
                  <a:pt x="361777" y="0"/>
                </a:lnTo>
                <a:lnTo>
                  <a:pt x="292090" y="275"/>
                </a:lnTo>
                <a:lnTo>
                  <a:pt x="236844" y="2206"/>
                </a:lnTo>
                <a:lnTo>
                  <a:pt x="190817" y="7446"/>
                </a:lnTo>
                <a:lnTo>
                  <a:pt x="148789" y="17650"/>
                </a:lnTo>
                <a:lnTo>
                  <a:pt x="105706" y="38928"/>
                </a:lnTo>
                <a:lnTo>
                  <a:pt x="68682" y="68683"/>
                </a:lnTo>
                <a:lnTo>
                  <a:pt x="38927" y="105706"/>
                </a:lnTo>
                <a:lnTo>
                  <a:pt x="17649" y="148789"/>
                </a:lnTo>
                <a:lnTo>
                  <a:pt x="7443" y="190818"/>
                </a:lnTo>
                <a:lnTo>
                  <a:pt x="2206" y="236644"/>
                </a:lnTo>
                <a:lnTo>
                  <a:pt x="275" y="291415"/>
                </a:lnTo>
                <a:lnTo>
                  <a:pt x="0" y="360176"/>
                </a:lnTo>
                <a:lnTo>
                  <a:pt x="6" y="5726467"/>
                </a:lnTo>
                <a:lnTo>
                  <a:pt x="275" y="5794553"/>
                </a:lnTo>
                <a:lnTo>
                  <a:pt x="2206" y="5849799"/>
                </a:lnTo>
                <a:lnTo>
                  <a:pt x="7452" y="5895850"/>
                </a:lnTo>
                <a:lnTo>
                  <a:pt x="17649" y="5937854"/>
                </a:lnTo>
                <a:lnTo>
                  <a:pt x="38927" y="5980937"/>
                </a:lnTo>
                <a:lnTo>
                  <a:pt x="68682" y="6017960"/>
                </a:lnTo>
                <a:lnTo>
                  <a:pt x="105706" y="6047715"/>
                </a:lnTo>
                <a:lnTo>
                  <a:pt x="148789" y="6068993"/>
                </a:lnTo>
                <a:lnTo>
                  <a:pt x="190792" y="6079197"/>
                </a:lnTo>
                <a:lnTo>
                  <a:pt x="236644" y="6084437"/>
                </a:lnTo>
                <a:lnTo>
                  <a:pt x="291414" y="6086368"/>
                </a:lnTo>
                <a:lnTo>
                  <a:pt x="360175" y="6086643"/>
                </a:lnTo>
                <a:lnTo>
                  <a:pt x="14599924" y="6086643"/>
                </a:lnTo>
                <a:lnTo>
                  <a:pt x="14669613" y="6086368"/>
                </a:lnTo>
                <a:lnTo>
                  <a:pt x="14724861" y="6084437"/>
                </a:lnTo>
                <a:lnTo>
                  <a:pt x="14770887" y="6079197"/>
                </a:lnTo>
                <a:lnTo>
                  <a:pt x="14812912" y="6068993"/>
                </a:lnTo>
                <a:lnTo>
                  <a:pt x="14855997" y="6047715"/>
                </a:lnTo>
                <a:lnTo>
                  <a:pt x="14893022" y="6017960"/>
                </a:lnTo>
                <a:lnTo>
                  <a:pt x="14922779" y="5980937"/>
                </a:lnTo>
                <a:lnTo>
                  <a:pt x="14944060" y="5937854"/>
                </a:lnTo>
                <a:lnTo>
                  <a:pt x="14954263" y="5895825"/>
                </a:lnTo>
                <a:lnTo>
                  <a:pt x="14959498" y="5849999"/>
                </a:lnTo>
                <a:lnTo>
                  <a:pt x="14961427" y="5795228"/>
                </a:lnTo>
                <a:lnTo>
                  <a:pt x="14961703" y="5726467"/>
                </a:lnTo>
                <a:lnTo>
                  <a:pt x="14961697" y="360176"/>
                </a:lnTo>
                <a:lnTo>
                  <a:pt x="14961427" y="292090"/>
                </a:lnTo>
                <a:lnTo>
                  <a:pt x="14959498" y="236844"/>
                </a:lnTo>
                <a:lnTo>
                  <a:pt x="14954254" y="190792"/>
                </a:lnTo>
                <a:lnTo>
                  <a:pt x="14944060" y="148789"/>
                </a:lnTo>
                <a:lnTo>
                  <a:pt x="14922779" y="105706"/>
                </a:lnTo>
                <a:lnTo>
                  <a:pt x="14893022" y="68683"/>
                </a:lnTo>
                <a:lnTo>
                  <a:pt x="14855997" y="38928"/>
                </a:lnTo>
                <a:lnTo>
                  <a:pt x="14812912" y="17650"/>
                </a:lnTo>
                <a:lnTo>
                  <a:pt x="14770912" y="7446"/>
                </a:lnTo>
                <a:lnTo>
                  <a:pt x="14725061" y="2206"/>
                </a:lnTo>
                <a:lnTo>
                  <a:pt x="14670289" y="275"/>
                </a:lnTo>
                <a:lnTo>
                  <a:pt x="14601526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grpSp>
        <p:nvGrpSpPr>
          <p:cNvPr id="56" name="object 3">
            <a:extLst>
              <a:ext uri="{FF2B5EF4-FFF2-40B4-BE49-F238E27FC236}">
                <a16:creationId xmlns:a16="http://schemas.microsoft.com/office/drawing/2014/main" id="{00EEB55F-8DEA-FB4F-BB3C-858200CDE6A6}"/>
              </a:ext>
            </a:extLst>
          </p:cNvPr>
          <p:cNvGrpSpPr/>
          <p:nvPr/>
        </p:nvGrpSpPr>
        <p:grpSpPr>
          <a:xfrm>
            <a:off x="2536123" y="2451916"/>
            <a:ext cx="2991910" cy="823536"/>
            <a:chOff x="2522868" y="2164119"/>
            <a:chExt cx="2992120" cy="823594"/>
          </a:xfrm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9B0F448D-449B-6046-93A4-FF76C27F2BD3}"/>
                </a:ext>
              </a:extLst>
            </p:cNvPr>
            <p:cNvSpPr/>
            <p:nvPr/>
          </p:nvSpPr>
          <p:spPr>
            <a:xfrm>
              <a:off x="2522868" y="2164119"/>
              <a:ext cx="2991902" cy="8233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07207865-BB97-B141-835D-777A1B565313}"/>
                </a:ext>
              </a:extLst>
            </p:cNvPr>
            <p:cNvSpPr/>
            <p:nvPr/>
          </p:nvSpPr>
          <p:spPr>
            <a:xfrm>
              <a:off x="2587002" y="2207311"/>
              <a:ext cx="2863850" cy="695325"/>
            </a:xfrm>
            <a:custGeom>
              <a:avLst/>
              <a:gdLst/>
              <a:ahLst/>
              <a:cxnLst/>
              <a:rect l="l" t="t" r="r" b="b"/>
              <a:pathLst>
                <a:path w="2863850" h="695325">
                  <a:moveTo>
                    <a:pt x="2768437" y="0"/>
                  </a:moveTo>
                  <a:lnTo>
                    <a:pt x="95197" y="0"/>
                  </a:lnTo>
                  <a:lnTo>
                    <a:pt x="58142" y="7480"/>
                  </a:lnTo>
                  <a:lnTo>
                    <a:pt x="27882" y="27882"/>
                  </a:lnTo>
                  <a:lnTo>
                    <a:pt x="7481" y="58141"/>
                  </a:lnTo>
                  <a:lnTo>
                    <a:pt x="0" y="95197"/>
                  </a:lnTo>
                  <a:lnTo>
                    <a:pt x="0" y="599866"/>
                  </a:lnTo>
                  <a:lnTo>
                    <a:pt x="7481" y="636921"/>
                  </a:lnTo>
                  <a:lnTo>
                    <a:pt x="27882" y="667180"/>
                  </a:lnTo>
                  <a:lnTo>
                    <a:pt x="58142" y="687582"/>
                  </a:lnTo>
                  <a:lnTo>
                    <a:pt x="95197" y="695063"/>
                  </a:lnTo>
                  <a:lnTo>
                    <a:pt x="2768437" y="695063"/>
                  </a:lnTo>
                  <a:lnTo>
                    <a:pt x="2805491" y="687582"/>
                  </a:lnTo>
                  <a:lnTo>
                    <a:pt x="2835751" y="667180"/>
                  </a:lnTo>
                  <a:lnTo>
                    <a:pt x="2856153" y="636921"/>
                  </a:lnTo>
                  <a:lnTo>
                    <a:pt x="2863634" y="599866"/>
                  </a:lnTo>
                  <a:lnTo>
                    <a:pt x="2863634" y="95197"/>
                  </a:lnTo>
                  <a:lnTo>
                    <a:pt x="2856153" y="58141"/>
                  </a:lnTo>
                  <a:lnTo>
                    <a:pt x="2835751" y="27882"/>
                  </a:lnTo>
                  <a:lnTo>
                    <a:pt x="2805491" y="7480"/>
                  </a:lnTo>
                  <a:lnTo>
                    <a:pt x="2768437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sp>
          <p:nvSpPr>
            <p:cNvPr id="59" name="object 6">
              <a:extLst>
                <a:ext uri="{FF2B5EF4-FFF2-40B4-BE49-F238E27FC236}">
                  <a16:creationId xmlns:a16="http://schemas.microsoft.com/office/drawing/2014/main" id="{1A6C1657-348C-184C-80EE-04FD2807BF0A}"/>
                </a:ext>
              </a:extLst>
            </p:cNvPr>
            <p:cNvSpPr/>
            <p:nvPr/>
          </p:nvSpPr>
          <p:spPr>
            <a:xfrm>
              <a:off x="2587002" y="2207311"/>
              <a:ext cx="2863850" cy="695325"/>
            </a:xfrm>
            <a:custGeom>
              <a:avLst/>
              <a:gdLst/>
              <a:ahLst/>
              <a:cxnLst/>
              <a:rect l="l" t="t" r="r" b="b"/>
              <a:pathLst>
                <a:path w="2863850" h="695325">
                  <a:moveTo>
                    <a:pt x="95197" y="0"/>
                  </a:moveTo>
                  <a:lnTo>
                    <a:pt x="2768437" y="0"/>
                  </a:lnTo>
                  <a:lnTo>
                    <a:pt x="2805491" y="7481"/>
                  </a:lnTo>
                  <a:lnTo>
                    <a:pt x="2835751" y="27882"/>
                  </a:lnTo>
                  <a:lnTo>
                    <a:pt x="2856153" y="58142"/>
                  </a:lnTo>
                  <a:lnTo>
                    <a:pt x="2863634" y="95197"/>
                  </a:lnTo>
                  <a:lnTo>
                    <a:pt x="2863634" y="599866"/>
                  </a:lnTo>
                  <a:lnTo>
                    <a:pt x="2856153" y="636921"/>
                  </a:lnTo>
                  <a:lnTo>
                    <a:pt x="2835751" y="667180"/>
                  </a:lnTo>
                  <a:lnTo>
                    <a:pt x="2805491" y="687582"/>
                  </a:lnTo>
                  <a:lnTo>
                    <a:pt x="2768437" y="695063"/>
                  </a:lnTo>
                  <a:lnTo>
                    <a:pt x="95197" y="695063"/>
                  </a:lnTo>
                  <a:lnTo>
                    <a:pt x="58142" y="687582"/>
                  </a:lnTo>
                  <a:lnTo>
                    <a:pt x="27882" y="667180"/>
                  </a:lnTo>
                  <a:lnTo>
                    <a:pt x="7481" y="636921"/>
                  </a:lnTo>
                  <a:lnTo>
                    <a:pt x="0" y="599866"/>
                  </a:lnTo>
                  <a:lnTo>
                    <a:pt x="0" y="95197"/>
                  </a:lnTo>
                  <a:lnTo>
                    <a:pt x="7481" y="58142"/>
                  </a:lnTo>
                  <a:lnTo>
                    <a:pt x="27882" y="27882"/>
                  </a:lnTo>
                  <a:lnTo>
                    <a:pt x="58142" y="7481"/>
                  </a:lnTo>
                  <a:lnTo>
                    <a:pt x="95197" y="0"/>
                  </a:lnTo>
                  <a:close/>
                </a:path>
              </a:pathLst>
            </a:custGeom>
            <a:ln w="3175">
              <a:noFill/>
            </a:ln>
          </p:spPr>
          <p:txBody>
            <a:bodyPr wrap="square" lIns="0" tIns="0" rIns="0" bIns="0" rtlCol="0"/>
            <a:lstStyle/>
            <a:p>
              <a:endParaRPr sz="1801"/>
            </a:p>
          </p:txBody>
        </p:sp>
      </p:grpSp>
      <p:graphicFrame>
        <p:nvGraphicFramePr>
          <p:cNvPr id="60" name="object 7">
            <a:extLst>
              <a:ext uri="{FF2B5EF4-FFF2-40B4-BE49-F238E27FC236}">
                <a16:creationId xmlns:a16="http://schemas.microsoft.com/office/drawing/2014/main" id="{89593C93-3A5B-6A48-B8C5-D0840234F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179009"/>
              </p:ext>
            </p:extLst>
          </p:nvPr>
        </p:nvGraphicFramePr>
        <p:xfrm>
          <a:off x="2736710" y="3614458"/>
          <a:ext cx="14616511" cy="5807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8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2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2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66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07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1: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0960" marB="0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096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096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096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0960" marB="0">
                    <a:lnL w="12700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7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2: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$200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5881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5881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5881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5881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5881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748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3: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$400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1594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$700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159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159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159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1594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7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4: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$800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6516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6516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$750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6516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$750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6516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6516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750"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5: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2229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2229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2229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2229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2229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750"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6: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715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$6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71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71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715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715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748"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7: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$6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2866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$12,700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2866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$6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2866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$6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350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2866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2866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0750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8: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$12,800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7785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$25,500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778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$15,310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778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$10,190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778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255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7785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0750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9: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$25,600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2705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$51,100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270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$33,230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270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$17,870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270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511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2705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0750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Entry 10: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$51,200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9214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$102,300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921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$69,070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921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$33,230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9214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023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49214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1" name="object 8">
            <a:extLst>
              <a:ext uri="{FF2B5EF4-FFF2-40B4-BE49-F238E27FC236}">
                <a16:creationId xmlns:a16="http://schemas.microsoft.com/office/drawing/2014/main" id="{0AB353A2-0948-2848-8A9B-9136E056FC5D}"/>
              </a:ext>
            </a:extLst>
          </p:cNvPr>
          <p:cNvSpPr txBox="1"/>
          <p:nvPr/>
        </p:nvSpPr>
        <p:spPr>
          <a:xfrm>
            <a:off x="2733443" y="2667679"/>
            <a:ext cx="2592524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699">
              <a:spcBef>
                <a:spcPts val="120"/>
              </a:spcBef>
            </a:pPr>
            <a:r>
              <a:rPr sz="2000" spc="10" dirty="0">
                <a:latin typeface="Arial"/>
                <a:cs typeface="Arial"/>
              </a:rPr>
              <a:t>10 Crowd Fund</a:t>
            </a:r>
            <a:r>
              <a:rPr sz="2000" spc="-64" dirty="0">
                <a:latin typeface="Arial"/>
                <a:cs typeface="Arial"/>
              </a:rPr>
              <a:t> </a:t>
            </a:r>
            <a:r>
              <a:rPr lang="en-US" sz="2000" spc="5" dirty="0">
                <a:latin typeface="Arial"/>
                <a:cs typeface="Arial"/>
              </a:rPr>
              <a:t>Tiers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2" name="object 9">
            <a:extLst>
              <a:ext uri="{FF2B5EF4-FFF2-40B4-BE49-F238E27FC236}">
                <a16:creationId xmlns:a16="http://schemas.microsoft.com/office/drawing/2014/main" id="{BF0553CD-5938-4C45-8166-0D66D1B3DABA}"/>
              </a:ext>
            </a:extLst>
          </p:cNvPr>
          <p:cNvSpPr/>
          <p:nvPr/>
        </p:nvSpPr>
        <p:spPr>
          <a:xfrm>
            <a:off x="5572585" y="2495106"/>
            <a:ext cx="2863649" cy="695277"/>
          </a:xfrm>
          <a:custGeom>
            <a:avLst/>
            <a:gdLst/>
            <a:ahLst/>
            <a:cxnLst/>
            <a:rect l="l" t="t" r="r" b="b"/>
            <a:pathLst>
              <a:path w="2863850" h="695325">
                <a:moveTo>
                  <a:pt x="2768436" y="0"/>
                </a:moveTo>
                <a:lnTo>
                  <a:pt x="95197" y="0"/>
                </a:lnTo>
                <a:lnTo>
                  <a:pt x="58141" y="7480"/>
                </a:lnTo>
                <a:lnTo>
                  <a:pt x="27882" y="27882"/>
                </a:lnTo>
                <a:lnTo>
                  <a:pt x="7480" y="58141"/>
                </a:lnTo>
                <a:lnTo>
                  <a:pt x="0" y="95197"/>
                </a:lnTo>
                <a:lnTo>
                  <a:pt x="0" y="599866"/>
                </a:lnTo>
                <a:lnTo>
                  <a:pt x="7480" y="636921"/>
                </a:lnTo>
                <a:lnTo>
                  <a:pt x="27882" y="667180"/>
                </a:lnTo>
                <a:lnTo>
                  <a:pt x="58141" y="687582"/>
                </a:lnTo>
                <a:lnTo>
                  <a:pt x="95197" y="695063"/>
                </a:lnTo>
                <a:lnTo>
                  <a:pt x="2768436" y="695063"/>
                </a:lnTo>
                <a:lnTo>
                  <a:pt x="2805491" y="687582"/>
                </a:lnTo>
                <a:lnTo>
                  <a:pt x="2835750" y="667180"/>
                </a:lnTo>
                <a:lnTo>
                  <a:pt x="2856152" y="636921"/>
                </a:lnTo>
                <a:lnTo>
                  <a:pt x="2863633" y="599866"/>
                </a:lnTo>
                <a:lnTo>
                  <a:pt x="2863633" y="95197"/>
                </a:lnTo>
                <a:lnTo>
                  <a:pt x="2856152" y="58141"/>
                </a:lnTo>
                <a:lnTo>
                  <a:pt x="2835750" y="27882"/>
                </a:lnTo>
                <a:lnTo>
                  <a:pt x="2805491" y="7480"/>
                </a:lnTo>
                <a:lnTo>
                  <a:pt x="27684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3" name="object 10">
            <a:extLst>
              <a:ext uri="{FF2B5EF4-FFF2-40B4-BE49-F238E27FC236}">
                <a16:creationId xmlns:a16="http://schemas.microsoft.com/office/drawing/2014/main" id="{87B49E6C-5FA8-6D4D-A036-3883022F24EE}"/>
              </a:ext>
            </a:extLst>
          </p:cNvPr>
          <p:cNvSpPr txBox="1"/>
          <p:nvPr/>
        </p:nvSpPr>
        <p:spPr>
          <a:xfrm>
            <a:off x="5572579" y="2670886"/>
            <a:ext cx="2863655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9" algn="ctr">
              <a:spcBef>
                <a:spcPts val="96"/>
              </a:spcBef>
            </a:pPr>
            <a:r>
              <a:rPr sz="2000" spc="-40" dirty="0">
                <a:latin typeface="Arial"/>
                <a:cs typeface="Arial"/>
              </a:rPr>
              <a:t>Total</a:t>
            </a:r>
            <a:r>
              <a:rPr sz="2000" spc="-7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Funded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4" name="object 11">
            <a:extLst>
              <a:ext uri="{FF2B5EF4-FFF2-40B4-BE49-F238E27FC236}">
                <a16:creationId xmlns:a16="http://schemas.microsoft.com/office/drawing/2014/main" id="{BCB57CD8-3A65-D549-B208-EAA52293E90C}"/>
              </a:ext>
            </a:extLst>
          </p:cNvPr>
          <p:cNvSpPr/>
          <p:nvPr/>
        </p:nvSpPr>
        <p:spPr>
          <a:xfrm>
            <a:off x="8544913" y="2495106"/>
            <a:ext cx="2863649" cy="695277"/>
          </a:xfrm>
          <a:custGeom>
            <a:avLst/>
            <a:gdLst/>
            <a:ahLst/>
            <a:cxnLst/>
            <a:rect l="l" t="t" r="r" b="b"/>
            <a:pathLst>
              <a:path w="2863850" h="695325">
                <a:moveTo>
                  <a:pt x="2768435" y="0"/>
                </a:moveTo>
                <a:lnTo>
                  <a:pt x="95197" y="0"/>
                </a:lnTo>
                <a:lnTo>
                  <a:pt x="58141" y="7480"/>
                </a:lnTo>
                <a:lnTo>
                  <a:pt x="27882" y="27882"/>
                </a:lnTo>
                <a:lnTo>
                  <a:pt x="7480" y="58141"/>
                </a:lnTo>
                <a:lnTo>
                  <a:pt x="0" y="95197"/>
                </a:lnTo>
                <a:lnTo>
                  <a:pt x="0" y="599866"/>
                </a:lnTo>
                <a:lnTo>
                  <a:pt x="7480" y="636921"/>
                </a:lnTo>
                <a:lnTo>
                  <a:pt x="27882" y="667180"/>
                </a:lnTo>
                <a:lnTo>
                  <a:pt x="58141" y="687582"/>
                </a:lnTo>
                <a:lnTo>
                  <a:pt x="95197" y="695063"/>
                </a:lnTo>
                <a:lnTo>
                  <a:pt x="2768435" y="695063"/>
                </a:lnTo>
                <a:lnTo>
                  <a:pt x="2805490" y="687582"/>
                </a:lnTo>
                <a:lnTo>
                  <a:pt x="2835751" y="667180"/>
                </a:lnTo>
                <a:lnTo>
                  <a:pt x="2856154" y="636921"/>
                </a:lnTo>
                <a:lnTo>
                  <a:pt x="2863636" y="599866"/>
                </a:lnTo>
                <a:lnTo>
                  <a:pt x="2863636" y="95197"/>
                </a:lnTo>
                <a:lnTo>
                  <a:pt x="2856154" y="58141"/>
                </a:lnTo>
                <a:lnTo>
                  <a:pt x="2835751" y="27882"/>
                </a:lnTo>
                <a:lnTo>
                  <a:pt x="2805490" y="7480"/>
                </a:lnTo>
                <a:lnTo>
                  <a:pt x="276843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5" name="object 12">
            <a:extLst>
              <a:ext uri="{FF2B5EF4-FFF2-40B4-BE49-F238E27FC236}">
                <a16:creationId xmlns:a16="http://schemas.microsoft.com/office/drawing/2014/main" id="{E563AEC8-ECD7-D147-B473-83DD8FBC48B9}"/>
              </a:ext>
            </a:extLst>
          </p:cNvPr>
          <p:cNvSpPr txBox="1"/>
          <p:nvPr/>
        </p:nvSpPr>
        <p:spPr>
          <a:xfrm>
            <a:off x="8544912" y="2675682"/>
            <a:ext cx="2863649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9" algn="ctr">
              <a:spcBef>
                <a:spcPts val="96"/>
              </a:spcBef>
            </a:pPr>
            <a:r>
              <a:rPr sz="2000" spc="-15" dirty="0">
                <a:latin typeface="Arial"/>
                <a:cs typeface="Arial"/>
              </a:rPr>
              <a:t>Trade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Account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6" name="object 13">
            <a:extLst>
              <a:ext uri="{FF2B5EF4-FFF2-40B4-BE49-F238E27FC236}">
                <a16:creationId xmlns:a16="http://schemas.microsoft.com/office/drawing/2014/main" id="{4962FC7F-F2E6-804C-8779-ABE4D2C4918C}"/>
              </a:ext>
            </a:extLst>
          </p:cNvPr>
          <p:cNvSpPr/>
          <p:nvPr/>
        </p:nvSpPr>
        <p:spPr>
          <a:xfrm>
            <a:off x="11517240" y="2495106"/>
            <a:ext cx="2863649" cy="695277"/>
          </a:xfrm>
          <a:custGeom>
            <a:avLst/>
            <a:gdLst/>
            <a:ahLst/>
            <a:cxnLst/>
            <a:rect l="l" t="t" r="r" b="b"/>
            <a:pathLst>
              <a:path w="2863850" h="695325">
                <a:moveTo>
                  <a:pt x="2768439" y="0"/>
                </a:moveTo>
                <a:lnTo>
                  <a:pt x="95201" y="0"/>
                </a:lnTo>
                <a:lnTo>
                  <a:pt x="58146" y="7480"/>
                </a:lnTo>
                <a:lnTo>
                  <a:pt x="27885" y="27882"/>
                </a:lnTo>
                <a:lnTo>
                  <a:pt x="7481" y="58141"/>
                </a:lnTo>
                <a:lnTo>
                  <a:pt x="0" y="95197"/>
                </a:lnTo>
                <a:lnTo>
                  <a:pt x="0" y="599866"/>
                </a:lnTo>
                <a:lnTo>
                  <a:pt x="7481" y="636921"/>
                </a:lnTo>
                <a:lnTo>
                  <a:pt x="27885" y="667180"/>
                </a:lnTo>
                <a:lnTo>
                  <a:pt x="58146" y="687582"/>
                </a:lnTo>
                <a:lnTo>
                  <a:pt x="95201" y="695063"/>
                </a:lnTo>
                <a:lnTo>
                  <a:pt x="2768439" y="695063"/>
                </a:lnTo>
                <a:lnTo>
                  <a:pt x="2805494" y="687582"/>
                </a:lnTo>
                <a:lnTo>
                  <a:pt x="2835755" y="667180"/>
                </a:lnTo>
                <a:lnTo>
                  <a:pt x="2856158" y="636921"/>
                </a:lnTo>
                <a:lnTo>
                  <a:pt x="2863640" y="599866"/>
                </a:lnTo>
                <a:lnTo>
                  <a:pt x="2863640" y="95197"/>
                </a:lnTo>
                <a:lnTo>
                  <a:pt x="2856158" y="58141"/>
                </a:lnTo>
                <a:lnTo>
                  <a:pt x="2835755" y="27882"/>
                </a:lnTo>
                <a:lnTo>
                  <a:pt x="2805494" y="7480"/>
                </a:lnTo>
                <a:lnTo>
                  <a:pt x="27684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EC53CC42-4129-AC4A-BE3F-BC41884BC9A2}"/>
              </a:ext>
            </a:extLst>
          </p:cNvPr>
          <p:cNvSpPr txBox="1"/>
          <p:nvPr/>
        </p:nvSpPr>
        <p:spPr>
          <a:xfrm>
            <a:off x="11517239" y="2675682"/>
            <a:ext cx="2863650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9" algn="ctr">
              <a:spcBef>
                <a:spcPts val="96"/>
              </a:spcBef>
            </a:pPr>
            <a:r>
              <a:rPr sz="2000" spc="-5" dirty="0">
                <a:latin typeface="Arial"/>
                <a:cs typeface="Arial"/>
              </a:rPr>
              <a:t>Daisy</a:t>
            </a:r>
            <a:r>
              <a:rPr sz="2000" spc="-49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Crowd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8" name="object 15">
            <a:extLst>
              <a:ext uri="{FF2B5EF4-FFF2-40B4-BE49-F238E27FC236}">
                <a16:creationId xmlns:a16="http://schemas.microsoft.com/office/drawing/2014/main" id="{079AD016-658D-664A-A81E-E4C9A78DA2D5}"/>
              </a:ext>
            </a:extLst>
          </p:cNvPr>
          <p:cNvSpPr/>
          <p:nvPr/>
        </p:nvSpPr>
        <p:spPr>
          <a:xfrm>
            <a:off x="14489568" y="2495106"/>
            <a:ext cx="2863649" cy="695277"/>
          </a:xfrm>
          <a:custGeom>
            <a:avLst/>
            <a:gdLst/>
            <a:ahLst/>
            <a:cxnLst/>
            <a:rect l="l" t="t" r="r" b="b"/>
            <a:pathLst>
              <a:path w="2863850" h="695325">
                <a:moveTo>
                  <a:pt x="2768439" y="0"/>
                </a:moveTo>
                <a:lnTo>
                  <a:pt x="95201" y="0"/>
                </a:lnTo>
                <a:lnTo>
                  <a:pt x="58146" y="7480"/>
                </a:lnTo>
                <a:lnTo>
                  <a:pt x="27885" y="27882"/>
                </a:lnTo>
                <a:lnTo>
                  <a:pt x="7481" y="58141"/>
                </a:lnTo>
                <a:lnTo>
                  <a:pt x="0" y="95197"/>
                </a:lnTo>
                <a:lnTo>
                  <a:pt x="0" y="599866"/>
                </a:lnTo>
                <a:lnTo>
                  <a:pt x="7481" y="636921"/>
                </a:lnTo>
                <a:lnTo>
                  <a:pt x="27885" y="667180"/>
                </a:lnTo>
                <a:lnTo>
                  <a:pt x="58146" y="687582"/>
                </a:lnTo>
                <a:lnTo>
                  <a:pt x="95201" y="695063"/>
                </a:lnTo>
                <a:lnTo>
                  <a:pt x="2768439" y="695063"/>
                </a:lnTo>
                <a:lnTo>
                  <a:pt x="2805494" y="687582"/>
                </a:lnTo>
                <a:lnTo>
                  <a:pt x="2835755" y="667180"/>
                </a:lnTo>
                <a:lnTo>
                  <a:pt x="2856158" y="636921"/>
                </a:lnTo>
                <a:lnTo>
                  <a:pt x="2863640" y="599866"/>
                </a:lnTo>
                <a:lnTo>
                  <a:pt x="2863640" y="95197"/>
                </a:lnTo>
                <a:lnTo>
                  <a:pt x="2856158" y="58141"/>
                </a:lnTo>
                <a:lnTo>
                  <a:pt x="2835755" y="27882"/>
                </a:lnTo>
                <a:lnTo>
                  <a:pt x="2805494" y="7480"/>
                </a:lnTo>
                <a:lnTo>
                  <a:pt x="27684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" name="object 16">
            <a:extLst>
              <a:ext uri="{FF2B5EF4-FFF2-40B4-BE49-F238E27FC236}">
                <a16:creationId xmlns:a16="http://schemas.microsoft.com/office/drawing/2014/main" id="{56E423BF-2263-0642-B062-39E53BC06B88}"/>
              </a:ext>
            </a:extLst>
          </p:cNvPr>
          <p:cNvSpPr txBox="1"/>
          <p:nvPr/>
        </p:nvSpPr>
        <p:spPr>
          <a:xfrm>
            <a:off x="14489567" y="2675682"/>
            <a:ext cx="2863650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699" algn="ctr">
              <a:spcBef>
                <a:spcPts val="96"/>
              </a:spcBef>
            </a:pPr>
            <a:r>
              <a:rPr sz="2000" spc="-5" dirty="0">
                <a:latin typeface="Arial"/>
                <a:cs typeface="Arial"/>
              </a:rPr>
              <a:t>Shares in 5%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Equity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CC84E314-99B4-C149-A8CB-16DFFEFB7342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CROWD FUND TIER TABLE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72" name="Line">
            <a:extLst>
              <a:ext uri="{FF2B5EF4-FFF2-40B4-BE49-F238E27FC236}">
                <a16:creationId xmlns:a16="http://schemas.microsoft.com/office/drawing/2014/main" id="{DECB6B62-8AC4-EE4C-AC04-322898C19C31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DFA2F8-940B-FD4D-885E-3C2914C2C4DB}"/>
              </a:ext>
            </a:extLst>
          </p:cNvPr>
          <p:cNvGrpSpPr/>
          <p:nvPr/>
        </p:nvGrpSpPr>
        <p:grpSpPr>
          <a:xfrm>
            <a:off x="16287131" y="3614458"/>
            <a:ext cx="3077434" cy="3948962"/>
            <a:chOff x="16287131" y="3614458"/>
            <a:chExt cx="3077434" cy="3948962"/>
          </a:xfrm>
        </p:grpSpPr>
        <p:sp>
          <p:nvSpPr>
            <p:cNvPr id="75" name="Правая фигурная скобка 22">
              <a:extLst>
                <a:ext uri="{FF2B5EF4-FFF2-40B4-BE49-F238E27FC236}">
                  <a16:creationId xmlns:a16="http://schemas.microsoft.com/office/drawing/2014/main" id="{291F85EA-4DED-244D-ADE8-A149CB37F2F1}"/>
                </a:ext>
              </a:extLst>
            </p:cNvPr>
            <p:cNvSpPr/>
            <p:nvPr/>
          </p:nvSpPr>
          <p:spPr>
            <a:xfrm>
              <a:off x="16287131" y="3614458"/>
              <a:ext cx="586663" cy="3948962"/>
            </a:xfrm>
            <a:prstGeom prst="rightBrace">
              <a:avLst>
                <a:gd name="adj1" fmla="val 53310"/>
                <a:gd name="adj2" fmla="val 50000"/>
              </a:avLst>
            </a:prstGeom>
            <a:ln>
              <a:solidFill>
                <a:srgbClr val="FFAE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2968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C9F5EE2-9052-FB43-BBFA-BBE7E0675757}"/>
                </a:ext>
              </a:extLst>
            </p:cNvPr>
            <p:cNvSpPr txBox="1"/>
            <p:nvPr/>
          </p:nvSpPr>
          <p:spPr>
            <a:xfrm>
              <a:off x="16873795" y="5005302"/>
              <a:ext cx="2490770" cy="1107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6596" dirty="0">
                  <a:solidFill>
                    <a:schemeClr val="bg1">
                      <a:lumMod val="85000"/>
                    </a:schemeClr>
                  </a:solidFill>
                </a:rPr>
                <a:t>50</a:t>
              </a:r>
              <a:r>
                <a:rPr lang="en-US" sz="6596" dirty="0">
                  <a:solidFill>
                    <a:schemeClr val="bg1">
                      <a:lumMod val="85000"/>
                    </a:schemeClr>
                  </a:solidFill>
                </a:rPr>
                <a:t>/50</a:t>
              </a:r>
              <a:endParaRPr lang="ru-RU" sz="6596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9E88E8F-F529-9E49-A31E-3EBCB516D8EB}"/>
              </a:ext>
            </a:extLst>
          </p:cNvPr>
          <p:cNvGrpSpPr/>
          <p:nvPr/>
        </p:nvGrpSpPr>
        <p:grpSpPr>
          <a:xfrm>
            <a:off x="16287131" y="7805642"/>
            <a:ext cx="3077434" cy="1437384"/>
            <a:chOff x="16287131" y="7805642"/>
            <a:chExt cx="3077434" cy="143738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00E215-E97D-BE4E-97F2-45F89FDB0FEF}"/>
                </a:ext>
              </a:extLst>
            </p:cNvPr>
            <p:cNvSpPr txBox="1"/>
            <p:nvPr/>
          </p:nvSpPr>
          <p:spPr>
            <a:xfrm>
              <a:off x="16873795" y="7940697"/>
              <a:ext cx="2490770" cy="1107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596" dirty="0">
                  <a:solidFill>
                    <a:schemeClr val="bg1">
                      <a:lumMod val="85000"/>
                    </a:schemeClr>
                  </a:solidFill>
                </a:rPr>
                <a:t>70/30</a:t>
              </a:r>
              <a:endParaRPr lang="ru-RU" sz="6596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Правая фигурная скобка 27">
              <a:extLst>
                <a:ext uri="{FF2B5EF4-FFF2-40B4-BE49-F238E27FC236}">
                  <a16:creationId xmlns:a16="http://schemas.microsoft.com/office/drawing/2014/main" id="{F4F9D873-6E88-9B44-923E-664BD1758AA0}"/>
                </a:ext>
              </a:extLst>
            </p:cNvPr>
            <p:cNvSpPr/>
            <p:nvPr/>
          </p:nvSpPr>
          <p:spPr>
            <a:xfrm>
              <a:off x="16287131" y="7805642"/>
              <a:ext cx="586663" cy="1437384"/>
            </a:xfrm>
            <a:prstGeom prst="rightBrace">
              <a:avLst>
                <a:gd name="adj1" fmla="val 53310"/>
                <a:gd name="adj2" fmla="val 50000"/>
              </a:avLst>
            </a:prstGeom>
            <a:ln>
              <a:solidFill>
                <a:srgbClr val="FFAE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2968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134E1CC-0598-5442-AE1D-B404D5BBE511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303154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432049" y="4120886"/>
            <a:ext cx="15240001" cy="3066784"/>
            <a:chOff x="2432049" y="4120886"/>
            <a:chExt cx="15240001" cy="3066784"/>
          </a:xfrm>
        </p:grpSpPr>
        <p:sp>
          <p:nvSpPr>
            <p:cNvPr id="8" name="object 8"/>
            <p:cNvSpPr/>
            <p:nvPr/>
          </p:nvSpPr>
          <p:spPr>
            <a:xfrm>
              <a:off x="2432049" y="4120886"/>
              <a:ext cx="15240001" cy="3066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08449" y="4257007"/>
              <a:ext cx="13563601" cy="2794635"/>
            </a:xfrm>
            <a:custGeom>
              <a:avLst/>
              <a:gdLst/>
              <a:ahLst/>
              <a:cxnLst/>
              <a:rect l="l" t="t" r="r" b="b"/>
              <a:pathLst>
                <a:path w="20093305" h="2794634">
                  <a:moveTo>
                    <a:pt x="20092969" y="0"/>
                  </a:moveTo>
                  <a:lnTo>
                    <a:pt x="0" y="0"/>
                  </a:lnTo>
                  <a:lnTo>
                    <a:pt x="0" y="2794541"/>
                  </a:lnTo>
                  <a:lnTo>
                    <a:pt x="20092969" y="2794541"/>
                  </a:lnTo>
                  <a:lnTo>
                    <a:pt x="20092969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8800" y="5224530"/>
              <a:ext cx="9526319" cy="8111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337C40-3DF7-2042-A0D3-E5721B827BCE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3550141" y="1502053"/>
            <a:ext cx="3399173" cy="123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9442" y="1502975"/>
            <a:ext cx="2943799" cy="1229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60909" y="3339396"/>
            <a:ext cx="6236335" cy="226081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3580" marR="708660" algn="ctr">
              <a:lnSpc>
                <a:spcPct val="101299"/>
              </a:lnSpc>
              <a:spcBef>
                <a:spcPts val="90"/>
              </a:spcBef>
            </a:pPr>
            <a:r>
              <a:rPr lang="en-MY" sz="2850" spc="170" dirty="0">
                <a:solidFill>
                  <a:srgbClr val="FFFFFF"/>
                </a:solidFill>
                <a:latin typeface="Helvetica"/>
                <a:cs typeface="Helvetica"/>
              </a:rPr>
              <a:t>Personal </a:t>
            </a:r>
            <a:r>
              <a:rPr lang="en-MY" sz="2850" spc="160" dirty="0">
                <a:solidFill>
                  <a:srgbClr val="FFFFFF"/>
                </a:solidFill>
                <a:latin typeface="Helvetica"/>
                <a:cs typeface="Helvetica"/>
              </a:rPr>
              <a:t>Referral</a:t>
            </a:r>
            <a:r>
              <a:rPr lang="en-MY" sz="2850" spc="509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MY" sz="2850" spc="195" dirty="0">
                <a:solidFill>
                  <a:srgbClr val="FFFFFF"/>
                </a:solidFill>
                <a:latin typeface="Helvetica"/>
                <a:cs typeface="Helvetica"/>
              </a:rPr>
              <a:t>Bonus</a:t>
            </a:r>
            <a:endParaRPr lang="en-US" sz="2850" spc="15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703580" marR="708660" algn="ctr">
              <a:lnSpc>
                <a:spcPct val="101299"/>
              </a:lnSpc>
              <a:spcBef>
                <a:spcPts val="90"/>
              </a:spcBef>
            </a:pPr>
            <a:r>
              <a:rPr sz="2850" spc="150" dirty="0">
                <a:solidFill>
                  <a:srgbClr val="FFFFFF"/>
                </a:solidFill>
                <a:latin typeface="Helvetica"/>
                <a:cs typeface="Helvetica"/>
              </a:rPr>
              <a:t>3x10 </a:t>
            </a:r>
            <a:r>
              <a:rPr sz="2850" spc="160" dirty="0">
                <a:solidFill>
                  <a:srgbClr val="FFFFFF"/>
                </a:solidFill>
                <a:latin typeface="Helvetica"/>
                <a:cs typeface="Helvetica"/>
              </a:rPr>
              <a:t>Forced Matrix </a:t>
            </a:r>
            <a:r>
              <a:rPr sz="2850" spc="195" dirty="0">
                <a:solidFill>
                  <a:srgbClr val="FFFFFF"/>
                </a:solidFill>
                <a:latin typeface="Helvetica"/>
                <a:cs typeface="Helvetica"/>
              </a:rPr>
              <a:t>Bonus</a:t>
            </a:r>
            <a:endParaRPr sz="2850" dirty="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2850" spc="160" dirty="0">
                <a:solidFill>
                  <a:srgbClr val="FFFFFF"/>
                </a:solidFill>
                <a:latin typeface="Helvetica"/>
                <a:cs typeface="Helvetica"/>
              </a:rPr>
              <a:t>Matrix </a:t>
            </a:r>
            <a:r>
              <a:rPr sz="2850" spc="155" dirty="0">
                <a:solidFill>
                  <a:srgbClr val="FFFFFF"/>
                </a:solidFill>
                <a:latin typeface="Helvetica"/>
                <a:cs typeface="Helvetica"/>
              </a:rPr>
              <a:t>Check </a:t>
            </a:r>
            <a:r>
              <a:rPr sz="2850" spc="170" dirty="0">
                <a:solidFill>
                  <a:srgbClr val="FFFFFF"/>
                </a:solidFill>
                <a:latin typeface="Helvetica"/>
                <a:cs typeface="Helvetica"/>
              </a:rPr>
              <a:t>Matching</a:t>
            </a:r>
            <a:r>
              <a:rPr sz="2850" spc="72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850" spc="195" dirty="0">
                <a:solidFill>
                  <a:srgbClr val="FFFFFF"/>
                </a:solidFill>
                <a:latin typeface="Helvetica"/>
                <a:cs typeface="Helvetica"/>
              </a:rPr>
              <a:t>Bonus</a:t>
            </a:r>
            <a:endParaRPr sz="2850" dirty="0">
              <a:latin typeface="Helvetica"/>
              <a:cs typeface="Helvetica"/>
            </a:endParaRPr>
          </a:p>
          <a:p>
            <a:pPr marL="12065" marR="5080" algn="ctr">
              <a:lnSpc>
                <a:spcPts val="3460"/>
              </a:lnSpc>
              <a:spcBef>
                <a:spcPts val="120"/>
              </a:spcBef>
            </a:pPr>
            <a:r>
              <a:rPr sz="2850" spc="170" dirty="0">
                <a:solidFill>
                  <a:srgbClr val="FFFFFF"/>
                </a:solidFill>
                <a:latin typeface="Helvetica"/>
                <a:cs typeface="Helvetica"/>
              </a:rPr>
              <a:t>Pacesetter </a:t>
            </a:r>
            <a:r>
              <a:rPr lang="en-US" sz="2850" spc="165" dirty="0">
                <a:solidFill>
                  <a:srgbClr val="FFFFFF"/>
                </a:solidFill>
                <a:latin typeface="Helvetica"/>
                <a:cs typeface="Helvetica"/>
              </a:rPr>
              <a:t>Gold Bonus</a:t>
            </a:r>
          </a:p>
          <a:p>
            <a:pPr marL="12065" marR="5080" algn="ctr">
              <a:lnSpc>
                <a:spcPts val="3460"/>
              </a:lnSpc>
              <a:spcBef>
                <a:spcPts val="120"/>
              </a:spcBef>
            </a:pPr>
            <a:r>
              <a:rPr lang="en-US" sz="2850" spc="165" dirty="0">
                <a:solidFill>
                  <a:srgbClr val="FFFFFF"/>
                </a:solidFill>
                <a:latin typeface="Helvetica"/>
                <a:cs typeface="Helvetica"/>
              </a:rPr>
              <a:t>Pacesetter Leadership Bonus</a:t>
            </a:r>
            <a:endParaRPr sz="2850" dirty="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3015" y="6692196"/>
            <a:ext cx="7025640" cy="13664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1299"/>
              </a:lnSpc>
              <a:spcBef>
                <a:spcPts val="90"/>
              </a:spcBef>
            </a:pPr>
            <a:r>
              <a:rPr sz="2850" spc="105" dirty="0">
                <a:solidFill>
                  <a:srgbClr val="FFFFFF"/>
                </a:solidFill>
                <a:latin typeface="Helvetica"/>
                <a:cs typeface="Helvetica"/>
              </a:rPr>
              <a:t>10 </a:t>
            </a:r>
            <a:r>
              <a:rPr sz="2850" spc="175" dirty="0">
                <a:solidFill>
                  <a:srgbClr val="FFFFFF"/>
                </a:solidFill>
                <a:latin typeface="Helvetica"/>
                <a:cs typeface="Helvetica"/>
              </a:rPr>
              <a:t>Generation </a:t>
            </a:r>
            <a:r>
              <a:rPr sz="2850" spc="165" dirty="0">
                <a:solidFill>
                  <a:srgbClr val="FFFFFF"/>
                </a:solidFill>
                <a:latin typeface="Helvetica"/>
                <a:cs typeface="Helvetica"/>
              </a:rPr>
              <a:t>Unilevel </a:t>
            </a:r>
            <a:r>
              <a:rPr sz="2850" spc="150" dirty="0">
                <a:solidFill>
                  <a:srgbClr val="FFFFFF"/>
                </a:solidFill>
                <a:latin typeface="Helvetica"/>
                <a:cs typeface="Helvetica"/>
              </a:rPr>
              <a:t>Trading </a:t>
            </a:r>
            <a:r>
              <a:rPr sz="2850" spc="195" dirty="0">
                <a:solidFill>
                  <a:srgbClr val="FFFFFF"/>
                </a:solidFill>
                <a:latin typeface="Helvetica"/>
                <a:cs typeface="Helvetica"/>
              </a:rPr>
              <a:t>Bonus</a:t>
            </a:r>
            <a:endParaRPr lang="en-US" sz="2850" spc="195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12065" marR="5080" algn="ctr">
              <a:lnSpc>
                <a:spcPts val="3460"/>
              </a:lnSpc>
              <a:spcBef>
                <a:spcPts val="120"/>
              </a:spcBef>
            </a:pPr>
            <a:r>
              <a:rPr lang="en-US" sz="2850" spc="170" dirty="0">
                <a:solidFill>
                  <a:srgbClr val="FFFFFF"/>
                </a:solidFill>
                <a:latin typeface="Helvetica"/>
                <a:cs typeface="Helvetica"/>
              </a:rPr>
              <a:t>Pacesetter </a:t>
            </a:r>
            <a:r>
              <a:rPr lang="en-US" sz="2850" spc="165" dirty="0">
                <a:solidFill>
                  <a:srgbClr val="FFFFFF"/>
                </a:solidFill>
                <a:latin typeface="Helvetica"/>
                <a:cs typeface="Helvetica"/>
              </a:rPr>
              <a:t>Gold Bonus</a:t>
            </a:r>
          </a:p>
          <a:p>
            <a:pPr marL="12065" marR="5080" algn="ctr">
              <a:lnSpc>
                <a:spcPts val="3460"/>
              </a:lnSpc>
              <a:spcBef>
                <a:spcPts val="120"/>
              </a:spcBef>
            </a:pPr>
            <a:r>
              <a:rPr lang="en-US" sz="2850" spc="165" dirty="0">
                <a:solidFill>
                  <a:srgbClr val="FFFFFF"/>
                </a:solidFill>
                <a:latin typeface="Helvetica"/>
                <a:cs typeface="Helvetica"/>
              </a:rPr>
              <a:t>Pacesetter Leadership Bonus</a:t>
            </a:r>
            <a:endParaRPr lang="en-US" sz="2850" dirty="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60198" y="9354226"/>
            <a:ext cx="5989943" cy="4558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75" dirty="0">
                <a:solidFill>
                  <a:srgbClr val="FFFFFF"/>
                </a:solidFill>
                <a:latin typeface="Helvetica"/>
                <a:cs typeface="Helvetica"/>
              </a:rPr>
              <a:t>Pace-Setters </a:t>
            </a:r>
            <a:r>
              <a:rPr sz="2850" spc="160" dirty="0">
                <a:solidFill>
                  <a:srgbClr val="FFFFFF"/>
                </a:solidFill>
                <a:latin typeface="Helvetica"/>
                <a:cs typeface="Helvetica"/>
              </a:rPr>
              <a:t>Equity</a:t>
            </a:r>
            <a:r>
              <a:rPr sz="2850" spc="49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850" spc="195" dirty="0">
                <a:solidFill>
                  <a:srgbClr val="FFFFFF"/>
                </a:solidFill>
                <a:latin typeface="Helvetica"/>
                <a:cs typeface="Helvetica"/>
              </a:rPr>
              <a:t>Bonus</a:t>
            </a:r>
            <a:endParaRPr sz="2850" dirty="0">
              <a:latin typeface="Helvetica"/>
              <a:cs typeface="Helvetic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75027" y="2911475"/>
            <a:ext cx="4594648" cy="357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59374" y="6264275"/>
            <a:ext cx="11230336" cy="3570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9795" y="8851095"/>
            <a:ext cx="3789484" cy="374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97207" y="5883275"/>
            <a:ext cx="709930" cy="0"/>
          </a:xfrm>
          <a:custGeom>
            <a:avLst/>
            <a:gdLst/>
            <a:ahLst/>
            <a:cxnLst/>
            <a:rect l="l" t="t" r="r" b="b"/>
            <a:pathLst>
              <a:path w="709929">
                <a:moveTo>
                  <a:pt x="0" y="0"/>
                </a:moveTo>
                <a:lnTo>
                  <a:pt x="709684" y="0"/>
                </a:lnTo>
              </a:path>
            </a:pathLst>
          </a:custGeom>
          <a:ln w="4711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18149" y="8397875"/>
            <a:ext cx="709930" cy="0"/>
          </a:xfrm>
          <a:custGeom>
            <a:avLst/>
            <a:gdLst/>
            <a:ahLst/>
            <a:cxnLst/>
            <a:rect l="l" t="t" r="r" b="b"/>
            <a:pathLst>
              <a:path w="709929">
                <a:moveTo>
                  <a:pt x="0" y="0"/>
                </a:moveTo>
                <a:lnTo>
                  <a:pt x="709684" y="0"/>
                </a:lnTo>
              </a:path>
            </a:pathLst>
          </a:custGeom>
          <a:ln w="4711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DB221ED6-3CC8-475D-A616-C7FB7E3D3218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REFERRAL PLAN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65264721-4749-44D6-99C6-8D01DC8F731C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0C263E5-3005-FA4F-B3BD-8C9D1C0B67DC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">
            <a:extLst>
              <a:ext uri="{FF2B5EF4-FFF2-40B4-BE49-F238E27FC236}">
                <a16:creationId xmlns:a16="http://schemas.microsoft.com/office/drawing/2014/main" id="{84F0646D-5C90-6147-A2D8-51AB3E7B711D}"/>
              </a:ext>
            </a:extLst>
          </p:cNvPr>
          <p:cNvSpPr txBox="1">
            <a:spLocks/>
          </p:cNvSpPr>
          <p:nvPr/>
        </p:nvSpPr>
        <p:spPr>
          <a:xfrm>
            <a:off x="2433104" y="10525453"/>
            <a:ext cx="266703" cy="272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ru-RU" sz="1484"/>
              <a:pPr/>
              <a:t>19</a:t>
            </a:fld>
            <a:endParaRPr lang="ru-RU" sz="1484"/>
          </a:p>
        </p:txBody>
      </p:sp>
      <p:grpSp>
        <p:nvGrpSpPr>
          <p:cNvPr id="31" name="Group">
            <a:extLst>
              <a:ext uri="{FF2B5EF4-FFF2-40B4-BE49-F238E27FC236}">
                <a16:creationId xmlns:a16="http://schemas.microsoft.com/office/drawing/2014/main" id="{5B5F422A-DFE2-F643-8DAD-7230C2CAA78B}"/>
              </a:ext>
            </a:extLst>
          </p:cNvPr>
          <p:cNvGrpSpPr/>
          <p:nvPr/>
        </p:nvGrpSpPr>
        <p:grpSpPr>
          <a:xfrm>
            <a:off x="6112143" y="4856911"/>
            <a:ext cx="7879818" cy="4209519"/>
            <a:chOff x="1854" y="560050"/>
            <a:chExt cx="9557326" cy="5105669"/>
          </a:xfrm>
        </p:grpSpPr>
        <p:pic>
          <p:nvPicPr>
            <p:cNvPr id="32" name="Google Shape;1276;p255" descr="Google Shape;1276;p255">
              <a:extLst>
                <a:ext uri="{FF2B5EF4-FFF2-40B4-BE49-F238E27FC236}">
                  <a16:creationId xmlns:a16="http://schemas.microsoft.com/office/drawing/2014/main" id="{BF8D0C2D-A86F-8C47-B07A-2D6BAFC95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4287" y="560050"/>
              <a:ext cx="2352510" cy="2745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Google Shape;1277;p255">
              <a:extLst>
                <a:ext uri="{FF2B5EF4-FFF2-40B4-BE49-F238E27FC236}">
                  <a16:creationId xmlns:a16="http://schemas.microsoft.com/office/drawing/2014/main" id="{161FC307-99B3-9A4E-B885-8DAEF17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69763" y="4160665"/>
              <a:ext cx="1285692" cy="1505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Google Shape;1279;p255">
              <a:extLst>
                <a:ext uri="{FF2B5EF4-FFF2-40B4-BE49-F238E27FC236}">
                  <a16:creationId xmlns:a16="http://schemas.microsoft.com/office/drawing/2014/main" id="{529465C2-02AD-F943-BD84-7AF874831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05579" y="4160665"/>
              <a:ext cx="1285692" cy="1505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Google Shape;1277;p255">
              <a:extLst>
                <a:ext uri="{FF2B5EF4-FFF2-40B4-BE49-F238E27FC236}">
                  <a16:creationId xmlns:a16="http://schemas.microsoft.com/office/drawing/2014/main" id="{B1017283-6F8D-1146-AD52-332EE84B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37670" y="4160665"/>
              <a:ext cx="1285692" cy="1505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Google Shape;1277;p255">
              <a:extLst>
                <a:ext uri="{FF2B5EF4-FFF2-40B4-BE49-F238E27FC236}">
                  <a16:creationId xmlns:a16="http://schemas.microsoft.com/office/drawing/2014/main" id="{7DCF0A4B-704A-DE42-92C3-6CA8CB42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54" y="4160665"/>
              <a:ext cx="1285692" cy="1505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Google Shape;1279;p255">
              <a:extLst>
                <a:ext uri="{FF2B5EF4-FFF2-40B4-BE49-F238E27FC236}">
                  <a16:creationId xmlns:a16="http://schemas.microsoft.com/office/drawing/2014/main" id="{EB337518-E4D5-5943-BC14-2F213785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73488" y="4160665"/>
              <a:ext cx="1285692" cy="1505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" name="Google Shape;1212;p251">
            <a:extLst>
              <a:ext uri="{FF2B5EF4-FFF2-40B4-BE49-F238E27FC236}">
                <a16:creationId xmlns:a16="http://schemas.microsoft.com/office/drawing/2014/main" id="{F94D4B16-433B-3944-B4F3-064D2E3DF656}"/>
              </a:ext>
            </a:extLst>
          </p:cNvPr>
          <p:cNvSpPr txBox="1"/>
          <p:nvPr/>
        </p:nvSpPr>
        <p:spPr>
          <a:xfrm>
            <a:off x="5890035" y="9333798"/>
            <a:ext cx="8324031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7679" tIns="37679" rIns="37679" bIns="37679">
            <a:spAutoFit/>
          </a:bodyPr>
          <a:lstStyle/>
          <a:p>
            <a:pPr algn="ctr" defTabSz="914873">
              <a:defRPr sz="2600" b="0" cap="all">
                <a:solidFill>
                  <a:srgbClr val="FFFFFF"/>
                </a:solidFill>
              </a:defRPr>
            </a:pPr>
            <a:r>
              <a:rPr lang="en-US" sz="2144" dirty="0"/>
              <a:t>NO QUALIFICATIONS REQUIRED</a:t>
            </a:r>
            <a:endParaRPr sz="2474" b="1" dirty="0"/>
          </a:p>
        </p:txBody>
      </p:sp>
      <p:sp>
        <p:nvSpPr>
          <p:cNvPr id="39" name="Google Shape;1263;p254">
            <a:extLst>
              <a:ext uri="{FF2B5EF4-FFF2-40B4-BE49-F238E27FC236}">
                <a16:creationId xmlns:a16="http://schemas.microsoft.com/office/drawing/2014/main" id="{B0C6B1B5-77E3-3744-927E-1F38CADA436D}"/>
              </a:ext>
            </a:extLst>
          </p:cNvPr>
          <p:cNvSpPr txBox="1"/>
          <p:nvPr/>
        </p:nvSpPr>
        <p:spPr>
          <a:xfrm>
            <a:off x="8796847" y="1400025"/>
            <a:ext cx="2491818" cy="258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7679" tIns="37679" rIns="37679" bIns="37679" anchor="ctr">
            <a:spAutoFit/>
          </a:bodyPr>
          <a:lstStyle/>
          <a:p>
            <a:pPr algn="ctr">
              <a:defRPr sz="19800">
                <a:solidFill>
                  <a:srgbClr val="FFFFFF"/>
                </a:solidFill>
              </a:defRPr>
            </a:pPr>
            <a:r>
              <a:rPr sz="16325" dirty="0"/>
              <a:t>5</a:t>
            </a:r>
            <a:r>
              <a:rPr sz="8245" dirty="0"/>
              <a:t>%</a:t>
            </a:r>
          </a:p>
        </p:txBody>
      </p:sp>
      <p:sp>
        <p:nvSpPr>
          <p:cNvPr id="40" name="Google Shape;1264;p254">
            <a:extLst>
              <a:ext uri="{FF2B5EF4-FFF2-40B4-BE49-F238E27FC236}">
                <a16:creationId xmlns:a16="http://schemas.microsoft.com/office/drawing/2014/main" id="{D8B0F407-B00B-B24B-9490-92D6111124A4}"/>
              </a:ext>
            </a:extLst>
          </p:cNvPr>
          <p:cNvSpPr txBox="1"/>
          <p:nvPr/>
        </p:nvSpPr>
        <p:spPr>
          <a:xfrm>
            <a:off x="5142731" y="3572720"/>
            <a:ext cx="9818632" cy="520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886" dirty="0"/>
              <a:t>DIRECT BONUS  from </a:t>
            </a:r>
            <a:r>
              <a:rPr lang="en-US" sz="2886" dirty="0">
                <a:solidFill>
                  <a:srgbClr val="FFAE15"/>
                </a:solidFill>
              </a:rPr>
              <a:t>PERSONAL REFERRALS</a:t>
            </a:r>
            <a:endParaRPr sz="2886" dirty="0">
              <a:solidFill>
                <a:srgbClr val="FFAE15"/>
              </a:solidFill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6237EE53-3246-EE46-B3F7-BEBFE33CBD46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PERSONAL REFERRAL BONUS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16ABD72E-8A51-4F4D-8101-79918B1BA1A5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C1FDB7C-4B0C-E04F-ABAC-84C53C811DC8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14461466" y="10075533"/>
              <a:ext cx="5642634" cy="12330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17972" y="10201184"/>
              <a:ext cx="3666787" cy="6177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65923" y="10565747"/>
            <a:ext cx="1199515" cy="236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  <a:tabLst>
                <a:tab pos="1070610" algn="l"/>
              </a:tabLst>
            </a:pPr>
            <a:r>
              <a:rPr sz="2700" spc="7" baseline="1543" dirty="0">
                <a:solidFill>
                  <a:srgbClr val="FFFFFF"/>
                </a:solidFill>
                <a:latin typeface="Helvetica"/>
                <a:cs typeface="Helvetica"/>
              </a:rPr>
              <a:t>SL</a:t>
            </a:r>
            <a:r>
              <a:rPr sz="2700" spc="-7" baseline="1543" dirty="0">
                <a:solidFill>
                  <a:srgbClr val="FFFFFF"/>
                </a:solidFill>
                <a:latin typeface="Helvetica"/>
                <a:cs typeface="Helvetica"/>
              </a:rPr>
              <a:t>I</a:t>
            </a:r>
            <a:r>
              <a:rPr sz="2700" spc="7" baseline="1543" dirty="0">
                <a:solidFill>
                  <a:srgbClr val="FFFFFF"/>
                </a:solidFill>
                <a:latin typeface="Helvetica"/>
                <a:cs typeface="Helvetica"/>
              </a:rPr>
              <a:t>DE</a:t>
            </a:r>
            <a:r>
              <a:rPr sz="2700" baseline="1543" dirty="0">
                <a:solidFill>
                  <a:srgbClr val="FFFFFF"/>
                </a:solidFill>
                <a:latin typeface="Helvetica"/>
                <a:cs typeface="Helvetica"/>
              </a:rPr>
              <a:t>	</a:t>
            </a:r>
            <a:r>
              <a:rPr sz="1800" spc="5" dirty="0">
                <a:solidFill>
                  <a:srgbClr val="FFFFFF"/>
                </a:solidFill>
                <a:latin typeface="Helvetica"/>
                <a:cs typeface="Helvetica"/>
              </a:rPr>
              <a:t>1</a:t>
            </a:r>
            <a:endParaRPr sz="1800">
              <a:latin typeface="Helvetica"/>
              <a:cs typeface="Helvetic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992542" y="0"/>
            <a:ext cx="3113405" cy="4854575"/>
            <a:chOff x="16992542" y="0"/>
            <a:chExt cx="3113405" cy="4854575"/>
          </a:xfrm>
        </p:grpSpPr>
        <p:sp>
          <p:nvSpPr>
            <p:cNvPr id="7" name="object 7"/>
            <p:cNvSpPr/>
            <p:nvPr/>
          </p:nvSpPr>
          <p:spPr>
            <a:xfrm>
              <a:off x="16992542" y="0"/>
              <a:ext cx="3111557" cy="48528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659022" y="0"/>
              <a:ext cx="2445385" cy="3629660"/>
            </a:xfrm>
            <a:custGeom>
              <a:avLst/>
              <a:gdLst/>
              <a:ahLst/>
              <a:cxnLst/>
              <a:rect l="l" t="t" r="r" b="b"/>
              <a:pathLst>
                <a:path w="2445384" h="3629660">
                  <a:moveTo>
                    <a:pt x="326236" y="0"/>
                  </a:moveTo>
                  <a:lnTo>
                    <a:pt x="0" y="1384025"/>
                  </a:lnTo>
                  <a:lnTo>
                    <a:pt x="2445077" y="3629158"/>
                  </a:lnTo>
                  <a:lnTo>
                    <a:pt x="326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782264" y="0"/>
              <a:ext cx="2321835" cy="34697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82266" y="0"/>
              <a:ext cx="2322195" cy="3470275"/>
            </a:xfrm>
            <a:custGeom>
              <a:avLst/>
              <a:gdLst/>
              <a:ahLst/>
              <a:cxnLst/>
              <a:rect l="l" t="t" r="r" b="b"/>
              <a:pathLst>
                <a:path w="2322194" h="3470275">
                  <a:moveTo>
                    <a:pt x="0" y="1337808"/>
                  </a:moveTo>
                  <a:lnTo>
                    <a:pt x="2321833" y="3469775"/>
                  </a:lnTo>
                </a:path>
                <a:path w="2322194" h="3470275">
                  <a:moveTo>
                    <a:pt x="315340" y="0"/>
                  </a:moveTo>
                  <a:lnTo>
                    <a:pt x="0" y="1337808"/>
                  </a:lnTo>
                </a:path>
              </a:pathLst>
            </a:custGeom>
            <a:ln w="3175">
              <a:solidFill>
                <a:srgbClr val="3B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96485" y="0"/>
              <a:ext cx="2707614" cy="45946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893476" y="0"/>
              <a:ext cx="2211070" cy="3326129"/>
            </a:xfrm>
            <a:custGeom>
              <a:avLst/>
              <a:gdLst/>
              <a:ahLst/>
              <a:cxnLst/>
              <a:rect l="l" t="t" r="r" b="b"/>
              <a:pathLst>
                <a:path w="2211069" h="3326129">
                  <a:moveTo>
                    <a:pt x="305469" y="0"/>
                  </a:moveTo>
                  <a:lnTo>
                    <a:pt x="0" y="1295925"/>
                  </a:lnTo>
                  <a:lnTo>
                    <a:pt x="2210623" y="3325777"/>
                  </a:lnTo>
                  <a:lnTo>
                    <a:pt x="305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5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1448092" y="0"/>
                </a:moveTo>
                <a:lnTo>
                  <a:pt x="1388859" y="0"/>
                </a:lnTo>
                <a:lnTo>
                  <a:pt x="0" y="1388859"/>
                </a:lnTo>
                <a:lnTo>
                  <a:pt x="0" y="1448092"/>
                </a:lnTo>
                <a:lnTo>
                  <a:pt x="1448092" y="0"/>
                </a:lnTo>
                <a:close/>
              </a:path>
              <a:path w="2857500" h="2857500">
                <a:moveTo>
                  <a:pt x="1607248" y="0"/>
                </a:moveTo>
                <a:lnTo>
                  <a:pt x="1548015" y="0"/>
                </a:lnTo>
                <a:lnTo>
                  <a:pt x="0" y="1548015"/>
                </a:lnTo>
                <a:lnTo>
                  <a:pt x="0" y="1607248"/>
                </a:lnTo>
                <a:lnTo>
                  <a:pt x="1607248" y="0"/>
                </a:lnTo>
                <a:close/>
              </a:path>
              <a:path w="2857500" h="2857500">
                <a:moveTo>
                  <a:pt x="1761375" y="0"/>
                </a:moveTo>
                <a:lnTo>
                  <a:pt x="1702142" y="0"/>
                </a:lnTo>
                <a:lnTo>
                  <a:pt x="0" y="1702155"/>
                </a:lnTo>
                <a:lnTo>
                  <a:pt x="0" y="1761388"/>
                </a:lnTo>
                <a:lnTo>
                  <a:pt x="1761375" y="0"/>
                </a:lnTo>
                <a:close/>
              </a:path>
              <a:path w="2857500" h="2857500">
                <a:moveTo>
                  <a:pt x="1917344" y="0"/>
                </a:moveTo>
                <a:lnTo>
                  <a:pt x="1858111" y="0"/>
                </a:lnTo>
                <a:lnTo>
                  <a:pt x="0" y="1858111"/>
                </a:lnTo>
                <a:lnTo>
                  <a:pt x="0" y="1917344"/>
                </a:lnTo>
                <a:lnTo>
                  <a:pt x="1917344" y="0"/>
                </a:lnTo>
                <a:close/>
              </a:path>
              <a:path w="2857500" h="2857500">
                <a:moveTo>
                  <a:pt x="2075548" y="0"/>
                </a:moveTo>
                <a:lnTo>
                  <a:pt x="2016315" y="0"/>
                </a:lnTo>
                <a:lnTo>
                  <a:pt x="0" y="2016328"/>
                </a:lnTo>
                <a:lnTo>
                  <a:pt x="0" y="2075561"/>
                </a:lnTo>
                <a:lnTo>
                  <a:pt x="2075548" y="0"/>
                </a:lnTo>
                <a:close/>
              </a:path>
              <a:path w="2857500" h="2857500">
                <a:moveTo>
                  <a:pt x="2225891" y="0"/>
                </a:moveTo>
                <a:lnTo>
                  <a:pt x="2166658" y="0"/>
                </a:lnTo>
                <a:lnTo>
                  <a:pt x="0" y="2166670"/>
                </a:lnTo>
                <a:lnTo>
                  <a:pt x="0" y="2225903"/>
                </a:lnTo>
                <a:lnTo>
                  <a:pt x="2225891" y="0"/>
                </a:lnTo>
                <a:close/>
              </a:path>
              <a:path w="2857500" h="2857500">
                <a:moveTo>
                  <a:pt x="2377821" y="0"/>
                </a:moveTo>
                <a:lnTo>
                  <a:pt x="2318588" y="0"/>
                </a:lnTo>
                <a:lnTo>
                  <a:pt x="0" y="2318601"/>
                </a:lnTo>
                <a:lnTo>
                  <a:pt x="0" y="2377821"/>
                </a:lnTo>
                <a:lnTo>
                  <a:pt x="2377821" y="0"/>
                </a:lnTo>
                <a:close/>
              </a:path>
              <a:path w="2857500" h="2857500">
                <a:moveTo>
                  <a:pt x="2533307" y="0"/>
                </a:moveTo>
                <a:lnTo>
                  <a:pt x="2474074" y="0"/>
                </a:lnTo>
                <a:lnTo>
                  <a:pt x="0" y="2474087"/>
                </a:lnTo>
                <a:lnTo>
                  <a:pt x="0" y="2533319"/>
                </a:lnTo>
                <a:lnTo>
                  <a:pt x="2533307" y="0"/>
                </a:lnTo>
                <a:close/>
              </a:path>
              <a:path w="2857500" h="2857500">
                <a:moveTo>
                  <a:pt x="2698064" y="0"/>
                </a:moveTo>
                <a:lnTo>
                  <a:pt x="2638831" y="0"/>
                </a:lnTo>
                <a:lnTo>
                  <a:pt x="0" y="2638844"/>
                </a:lnTo>
                <a:lnTo>
                  <a:pt x="0" y="2698077"/>
                </a:lnTo>
                <a:lnTo>
                  <a:pt x="2698064" y="0"/>
                </a:lnTo>
                <a:close/>
              </a:path>
              <a:path w="2857500" h="2857500">
                <a:moveTo>
                  <a:pt x="2857220" y="0"/>
                </a:moveTo>
                <a:lnTo>
                  <a:pt x="2797987" y="0"/>
                </a:lnTo>
                <a:lnTo>
                  <a:pt x="0" y="2798000"/>
                </a:lnTo>
                <a:lnTo>
                  <a:pt x="0" y="2857233"/>
                </a:lnTo>
                <a:lnTo>
                  <a:pt x="28572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20104099" cy="11308556"/>
            <a:chOff x="0" y="0"/>
            <a:chExt cx="20104099" cy="1130855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20104099" cy="113085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626596" y="4978384"/>
              <a:ext cx="6850906" cy="1154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851650" y="3631168"/>
            <a:ext cx="632460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3100" b="1" spc="15" dirty="0">
                <a:solidFill>
                  <a:srgbClr val="EEB941"/>
                </a:solidFill>
                <a:latin typeface="Roboto Mono"/>
                <a:cs typeface="Roboto Mono"/>
              </a:rPr>
              <a:t>D</a:t>
            </a:r>
            <a:r>
              <a:rPr sz="3100" b="1" spc="15" dirty="0">
                <a:latin typeface="Roboto Mono"/>
                <a:cs typeface="Roboto Mono"/>
              </a:rPr>
              <a:t>ecentralized </a:t>
            </a:r>
            <a:r>
              <a:rPr sz="3100" b="1" spc="15" dirty="0">
                <a:solidFill>
                  <a:srgbClr val="EEB941"/>
                </a:solidFill>
                <a:latin typeface="Roboto Mono"/>
                <a:cs typeface="Roboto Mono"/>
              </a:rPr>
              <a:t>AI</a:t>
            </a:r>
            <a:r>
              <a:rPr sz="3100" b="1" spc="-40" dirty="0">
                <a:solidFill>
                  <a:srgbClr val="EEB941"/>
                </a:solidFill>
                <a:latin typeface="Roboto Mono"/>
                <a:cs typeface="Roboto Mono"/>
              </a:rPr>
              <a:t> </a:t>
            </a:r>
            <a:r>
              <a:rPr sz="3100" b="1" spc="15" dirty="0">
                <a:solidFill>
                  <a:srgbClr val="EEB941"/>
                </a:solidFill>
                <a:latin typeface="Roboto Mono"/>
                <a:cs typeface="Roboto Mono"/>
              </a:rPr>
              <a:t>Sy</a:t>
            </a:r>
            <a:r>
              <a:rPr sz="3100" b="1" spc="15" dirty="0">
                <a:latin typeface="Roboto Mono"/>
                <a:cs typeface="Roboto Mono"/>
              </a:rPr>
              <a:t>stem</a:t>
            </a:r>
            <a:endParaRPr sz="3100" dirty="0">
              <a:latin typeface="Roboto Mono"/>
              <a:cs typeface="Roboto Mono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BBE894A-D9AA-4651-AAE7-2186715B68E4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276;p255" descr="Google Shape;1276;p255">
            <a:extLst>
              <a:ext uri="{FF2B5EF4-FFF2-40B4-BE49-F238E27FC236}">
                <a16:creationId xmlns:a16="http://schemas.microsoft.com/office/drawing/2014/main" id="{F94193A2-D1A6-C643-B3B0-90620EB7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290" y="3937033"/>
            <a:ext cx="738732" cy="8622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5" name="Google Shape;1279;p255">
            <a:extLst>
              <a:ext uri="{FF2B5EF4-FFF2-40B4-BE49-F238E27FC236}">
                <a16:creationId xmlns:a16="http://schemas.microsoft.com/office/drawing/2014/main" id="{F34EAD7F-A8FB-1E44-9291-359A718B7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2003" y="5913867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6" name="Google Shape;1279;p255">
            <a:extLst>
              <a:ext uri="{FF2B5EF4-FFF2-40B4-BE49-F238E27FC236}">
                <a16:creationId xmlns:a16="http://schemas.microsoft.com/office/drawing/2014/main" id="{710846BB-9DA0-1145-9168-FECD74827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2988" y="5913865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Google Shape;1279;p255">
            <a:extLst>
              <a:ext uri="{FF2B5EF4-FFF2-40B4-BE49-F238E27FC236}">
                <a16:creationId xmlns:a16="http://schemas.microsoft.com/office/drawing/2014/main" id="{3D715C1F-C5BB-6145-ABCB-0A88060E8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3974" y="5913865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0" name="Google Shape;1283;p255">
            <a:extLst>
              <a:ext uri="{FF2B5EF4-FFF2-40B4-BE49-F238E27FC236}">
                <a16:creationId xmlns:a16="http://schemas.microsoft.com/office/drawing/2014/main" id="{5942CFB4-FCE2-2F43-8C81-8082237F1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2192" y="7187376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Google Shape;1283;p255">
            <a:extLst>
              <a:ext uri="{FF2B5EF4-FFF2-40B4-BE49-F238E27FC236}">
                <a16:creationId xmlns:a16="http://schemas.microsoft.com/office/drawing/2014/main" id="{6070D452-8EBD-CD49-9D66-C812C00A3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6875" y="7423564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3" name="Google Shape;1283;p255">
            <a:extLst>
              <a:ext uri="{FF2B5EF4-FFF2-40B4-BE49-F238E27FC236}">
                <a16:creationId xmlns:a16="http://schemas.microsoft.com/office/drawing/2014/main" id="{FC94E157-C676-234F-AFCC-76F2073F8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1559" y="7187374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0" name="Google Shape;1283;p255">
            <a:extLst>
              <a:ext uri="{FF2B5EF4-FFF2-40B4-BE49-F238E27FC236}">
                <a16:creationId xmlns:a16="http://schemas.microsoft.com/office/drawing/2014/main" id="{3834980E-79F2-3044-B182-16AD2202A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7449" y="7187376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1" name="Google Shape;1283;p255">
            <a:extLst>
              <a:ext uri="{FF2B5EF4-FFF2-40B4-BE49-F238E27FC236}">
                <a16:creationId xmlns:a16="http://schemas.microsoft.com/office/drawing/2014/main" id="{ED9366EB-DAA4-4A45-B9D0-A002E312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132" y="7423564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3" name="Google Shape;1283;p255">
            <a:extLst>
              <a:ext uri="{FF2B5EF4-FFF2-40B4-BE49-F238E27FC236}">
                <a16:creationId xmlns:a16="http://schemas.microsoft.com/office/drawing/2014/main" id="{D209CC5E-6639-DA45-9782-2CA2EF811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6816" y="7187374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6" name="Google Shape;1283;p255">
            <a:extLst>
              <a:ext uri="{FF2B5EF4-FFF2-40B4-BE49-F238E27FC236}">
                <a16:creationId xmlns:a16="http://schemas.microsoft.com/office/drawing/2014/main" id="{F95DDE61-E0B6-D64F-917E-0FF074B67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706" y="7204908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7" name="Google Shape;1283;p255">
            <a:extLst>
              <a:ext uri="{FF2B5EF4-FFF2-40B4-BE49-F238E27FC236}">
                <a16:creationId xmlns:a16="http://schemas.microsoft.com/office/drawing/2014/main" id="{DEFE6E3F-2C08-8C4C-9145-1BA456D87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7390" y="7441096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9" name="Google Shape;1283;p255">
            <a:extLst>
              <a:ext uri="{FF2B5EF4-FFF2-40B4-BE49-F238E27FC236}">
                <a16:creationId xmlns:a16="http://schemas.microsoft.com/office/drawing/2014/main" id="{65BEB523-8BAD-3145-8A18-1187D9162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2073" y="7204906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0" name="Google Shape;1264;p254">
            <a:extLst>
              <a:ext uri="{FF2B5EF4-FFF2-40B4-BE49-F238E27FC236}">
                <a16:creationId xmlns:a16="http://schemas.microsoft.com/office/drawing/2014/main" id="{9690E9D3-6E29-3E45-996E-F93096933A61}"/>
              </a:ext>
            </a:extLst>
          </p:cNvPr>
          <p:cNvSpPr txBox="1"/>
          <p:nvPr/>
        </p:nvSpPr>
        <p:spPr>
          <a:xfrm>
            <a:off x="10651076" y="2367518"/>
            <a:ext cx="6750814" cy="1192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958" dirty="0">
                <a:solidFill>
                  <a:srgbClr val="FFAE15"/>
                </a:solidFill>
              </a:rPr>
              <a:t>CASE</a:t>
            </a:r>
            <a:r>
              <a:rPr lang="ru-RU" sz="3958" dirty="0">
                <a:solidFill>
                  <a:srgbClr val="FFAE15"/>
                </a:solidFill>
              </a:rPr>
              <a:t> 2 </a:t>
            </a:r>
          </a:p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ru-RU" sz="3298" dirty="0"/>
              <a:t>(</a:t>
            </a:r>
            <a:r>
              <a:rPr lang="en-US" sz="3298" dirty="0"/>
              <a:t>WITH SPILLOVER</a:t>
            </a:r>
            <a:r>
              <a:rPr lang="ru-RU" sz="3298" dirty="0"/>
              <a:t>)</a:t>
            </a:r>
          </a:p>
        </p:txBody>
      </p:sp>
      <p:pic>
        <p:nvPicPr>
          <p:cNvPr id="61" name="Google Shape;1276;p255" descr="Google Shape;1276;p255">
            <a:extLst>
              <a:ext uri="{FF2B5EF4-FFF2-40B4-BE49-F238E27FC236}">
                <a16:creationId xmlns:a16="http://schemas.microsoft.com/office/drawing/2014/main" id="{BB1E37A5-2CFC-0446-B4D7-099221AA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469" y="5291568"/>
            <a:ext cx="738732" cy="8622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2" name="Google Shape;1279;p255">
            <a:extLst>
              <a:ext uri="{FF2B5EF4-FFF2-40B4-BE49-F238E27FC236}">
                <a16:creationId xmlns:a16="http://schemas.microsoft.com/office/drawing/2014/main" id="{535DE228-E6BD-AE4F-B81E-483C9DE75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3250" y="6693110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3" name="Google Shape;1279;p255">
            <a:extLst>
              <a:ext uri="{FF2B5EF4-FFF2-40B4-BE49-F238E27FC236}">
                <a16:creationId xmlns:a16="http://schemas.microsoft.com/office/drawing/2014/main" id="{4E1B0C5E-B887-5549-AA18-C28888154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4167" y="6693109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4" name="Google Shape;1279;p255">
            <a:extLst>
              <a:ext uri="{FF2B5EF4-FFF2-40B4-BE49-F238E27FC236}">
                <a16:creationId xmlns:a16="http://schemas.microsoft.com/office/drawing/2014/main" id="{807FFD08-4492-4646-AEA6-ECE556F0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25084" y="6693109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5" name="Google Shape;1283;p255">
            <a:extLst>
              <a:ext uri="{FF2B5EF4-FFF2-40B4-BE49-F238E27FC236}">
                <a16:creationId xmlns:a16="http://schemas.microsoft.com/office/drawing/2014/main" id="{F8893D59-72B0-9340-9C1A-D3912F74E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3439" y="7966619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6" name="Google Shape;1283;p255">
            <a:extLst>
              <a:ext uri="{FF2B5EF4-FFF2-40B4-BE49-F238E27FC236}">
                <a16:creationId xmlns:a16="http://schemas.microsoft.com/office/drawing/2014/main" id="{16731398-0175-AF44-A9BC-9935326B6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8123" y="8202808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7" name="Google Shape;1283;p255">
            <a:extLst>
              <a:ext uri="{FF2B5EF4-FFF2-40B4-BE49-F238E27FC236}">
                <a16:creationId xmlns:a16="http://schemas.microsoft.com/office/drawing/2014/main" id="{2C08299D-40F2-814B-9EC6-269A2EBB0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2806" y="7966618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8" name="Google Shape;1283;p255">
            <a:extLst>
              <a:ext uri="{FF2B5EF4-FFF2-40B4-BE49-F238E27FC236}">
                <a16:creationId xmlns:a16="http://schemas.microsoft.com/office/drawing/2014/main" id="{3799A49C-AEAE-2245-9556-9E3A9689D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88628" y="7966619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9" name="Google Shape;1283;p255">
            <a:extLst>
              <a:ext uri="{FF2B5EF4-FFF2-40B4-BE49-F238E27FC236}">
                <a16:creationId xmlns:a16="http://schemas.microsoft.com/office/drawing/2014/main" id="{CF05AAF8-72DA-9142-AE43-119B7EDC3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3311" y="8202808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0" name="Google Shape;1283;p255">
            <a:extLst>
              <a:ext uri="{FF2B5EF4-FFF2-40B4-BE49-F238E27FC236}">
                <a16:creationId xmlns:a16="http://schemas.microsoft.com/office/drawing/2014/main" id="{43FA464A-535C-1F40-BB6D-849162A7A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97995" y="7966618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1" name="Google Shape;1283;p255">
            <a:extLst>
              <a:ext uri="{FF2B5EF4-FFF2-40B4-BE49-F238E27FC236}">
                <a16:creationId xmlns:a16="http://schemas.microsoft.com/office/drawing/2014/main" id="{02C57073-7C4A-9244-8E14-BD74516F2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3817" y="7984151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2" name="Google Shape;1283;p255">
            <a:extLst>
              <a:ext uri="{FF2B5EF4-FFF2-40B4-BE49-F238E27FC236}">
                <a16:creationId xmlns:a16="http://schemas.microsoft.com/office/drawing/2014/main" id="{01529428-2BBB-1E4A-8C76-A3DA61406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38500" y="8220339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3" name="Google Shape;1283;p255">
            <a:extLst>
              <a:ext uri="{FF2B5EF4-FFF2-40B4-BE49-F238E27FC236}">
                <a16:creationId xmlns:a16="http://schemas.microsoft.com/office/drawing/2014/main" id="{7FA2E22E-0142-A74F-A621-75D9693F7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43183" y="7984149"/>
            <a:ext cx="404897" cy="472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4" name="Google Shape;1276;p255" descr="Google Shape;1276;p255">
            <a:extLst>
              <a:ext uri="{FF2B5EF4-FFF2-40B4-BE49-F238E27FC236}">
                <a16:creationId xmlns:a16="http://schemas.microsoft.com/office/drawing/2014/main" id="{A2F0101D-3657-2C46-A112-C336E5412A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654469" y="3840880"/>
            <a:ext cx="738732" cy="8622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cxnSp>
        <p:nvCxnSpPr>
          <p:cNvPr id="75" name="Прямая соединительная линия 48">
            <a:extLst>
              <a:ext uri="{FF2B5EF4-FFF2-40B4-BE49-F238E27FC236}">
                <a16:creationId xmlns:a16="http://schemas.microsoft.com/office/drawing/2014/main" id="{E7230876-65E9-874D-949E-7A1427E38A5F}"/>
              </a:ext>
            </a:extLst>
          </p:cNvPr>
          <p:cNvCxnSpPr>
            <a:cxnSpLocks/>
          </p:cNvCxnSpPr>
          <p:nvPr/>
        </p:nvCxnSpPr>
        <p:spPr>
          <a:xfrm flipH="1">
            <a:off x="4737380" y="4985368"/>
            <a:ext cx="1345276" cy="82459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51">
            <a:extLst>
              <a:ext uri="{FF2B5EF4-FFF2-40B4-BE49-F238E27FC236}">
                <a16:creationId xmlns:a16="http://schemas.microsoft.com/office/drawing/2014/main" id="{FE703FAF-4C04-4F43-BB93-7C1294F6FDA7}"/>
              </a:ext>
            </a:extLst>
          </p:cNvPr>
          <p:cNvCxnSpPr>
            <a:cxnSpLocks/>
          </p:cNvCxnSpPr>
          <p:nvPr/>
        </p:nvCxnSpPr>
        <p:spPr>
          <a:xfrm>
            <a:off x="6082657" y="4985369"/>
            <a:ext cx="1345275" cy="82287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55">
            <a:extLst>
              <a:ext uri="{FF2B5EF4-FFF2-40B4-BE49-F238E27FC236}">
                <a16:creationId xmlns:a16="http://schemas.microsoft.com/office/drawing/2014/main" id="{D56F15C1-FFB7-5541-8A4B-D31094A1884E}"/>
              </a:ext>
            </a:extLst>
          </p:cNvPr>
          <p:cNvCxnSpPr>
            <a:cxnSpLocks/>
          </p:cNvCxnSpPr>
          <p:nvPr/>
        </p:nvCxnSpPr>
        <p:spPr>
          <a:xfrm flipH="1">
            <a:off x="6065678" y="4985368"/>
            <a:ext cx="16979" cy="8495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Дуга 59">
            <a:extLst>
              <a:ext uri="{FF2B5EF4-FFF2-40B4-BE49-F238E27FC236}">
                <a16:creationId xmlns:a16="http://schemas.microsoft.com/office/drawing/2014/main" id="{2836379D-B55A-AA4A-AF4E-1CA11083BB88}"/>
              </a:ext>
            </a:extLst>
          </p:cNvPr>
          <p:cNvSpPr/>
          <p:nvPr/>
        </p:nvSpPr>
        <p:spPr>
          <a:xfrm rot="16200000">
            <a:off x="12463441" y="4434531"/>
            <a:ext cx="2688214" cy="2852541"/>
          </a:xfrm>
          <a:prstGeom prst="arc">
            <a:avLst>
              <a:gd name="adj1" fmla="val 13876358"/>
              <a:gd name="adj2" fmla="val 21060562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79" name="Дуга 60">
            <a:extLst>
              <a:ext uri="{FF2B5EF4-FFF2-40B4-BE49-F238E27FC236}">
                <a16:creationId xmlns:a16="http://schemas.microsoft.com/office/drawing/2014/main" id="{CFFA853D-0FBC-5D43-9AEE-5253B1B9767A}"/>
              </a:ext>
            </a:extLst>
          </p:cNvPr>
          <p:cNvSpPr/>
          <p:nvPr/>
        </p:nvSpPr>
        <p:spPr>
          <a:xfrm rot="16200000">
            <a:off x="12535466" y="4215850"/>
            <a:ext cx="2404885" cy="6047073"/>
          </a:xfrm>
          <a:prstGeom prst="arc">
            <a:avLst>
              <a:gd name="adj1" fmla="val 15134991"/>
              <a:gd name="adj2" fmla="val 21060562"/>
            </a:avLst>
          </a:prstGeom>
          <a:ln>
            <a:solidFill>
              <a:srgbClr val="FFAE1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sp>
        <p:nvSpPr>
          <p:cNvPr id="80" name="Дуга 61">
            <a:extLst>
              <a:ext uri="{FF2B5EF4-FFF2-40B4-BE49-F238E27FC236}">
                <a16:creationId xmlns:a16="http://schemas.microsoft.com/office/drawing/2014/main" id="{708FF61D-BAF4-C54A-B80C-6C2C7DBD0330}"/>
              </a:ext>
            </a:extLst>
          </p:cNvPr>
          <p:cNvSpPr/>
          <p:nvPr/>
        </p:nvSpPr>
        <p:spPr>
          <a:xfrm rot="5400000" flipH="1">
            <a:off x="11069224" y="5012884"/>
            <a:ext cx="6058067" cy="5065682"/>
          </a:xfrm>
          <a:prstGeom prst="arc">
            <a:avLst>
              <a:gd name="adj1" fmla="val 15584567"/>
              <a:gd name="adj2" fmla="val 21262624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968"/>
          </a:p>
        </p:txBody>
      </p:sp>
      <p:cxnSp>
        <p:nvCxnSpPr>
          <p:cNvPr id="81" name="Прямая соединительная линия 62">
            <a:extLst>
              <a:ext uri="{FF2B5EF4-FFF2-40B4-BE49-F238E27FC236}">
                <a16:creationId xmlns:a16="http://schemas.microsoft.com/office/drawing/2014/main" id="{50B9F91E-1BEF-6A4A-B067-6671B6EBEF26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12096729" y="7378218"/>
            <a:ext cx="899210" cy="7802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66">
            <a:extLst>
              <a:ext uri="{FF2B5EF4-FFF2-40B4-BE49-F238E27FC236}">
                <a16:creationId xmlns:a16="http://schemas.microsoft.com/office/drawing/2014/main" id="{981CD12B-6522-9549-B1F1-48635DFB39C7}"/>
              </a:ext>
            </a:extLst>
          </p:cNvPr>
          <p:cNvCxnSpPr>
            <a:cxnSpLocks/>
            <a:stCxn id="62" idx="2"/>
            <a:endCxn id="67" idx="0"/>
          </p:cNvCxnSpPr>
          <p:nvPr/>
        </p:nvCxnSpPr>
        <p:spPr>
          <a:xfrm flipH="1">
            <a:off x="12555255" y="7378218"/>
            <a:ext cx="440684" cy="588399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69">
            <a:extLst>
              <a:ext uri="{FF2B5EF4-FFF2-40B4-BE49-F238E27FC236}">
                <a16:creationId xmlns:a16="http://schemas.microsoft.com/office/drawing/2014/main" id="{76B694AC-EB65-DE4C-951B-FD3ECC951EB6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 flipH="1">
            <a:off x="13491077" y="7378216"/>
            <a:ext cx="515779" cy="588403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73">
            <a:extLst>
              <a:ext uri="{FF2B5EF4-FFF2-40B4-BE49-F238E27FC236}">
                <a16:creationId xmlns:a16="http://schemas.microsoft.com/office/drawing/2014/main" id="{579B8174-5434-6344-BF9B-4849FC06F971}"/>
              </a:ext>
            </a:extLst>
          </p:cNvPr>
          <p:cNvCxnSpPr>
            <a:cxnSpLocks/>
            <a:stCxn id="63" idx="2"/>
            <a:endCxn id="70" idx="0"/>
          </p:cNvCxnSpPr>
          <p:nvPr/>
        </p:nvCxnSpPr>
        <p:spPr>
          <a:xfrm>
            <a:off x="14006856" y="7378216"/>
            <a:ext cx="493588" cy="58840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76">
            <a:extLst>
              <a:ext uri="{FF2B5EF4-FFF2-40B4-BE49-F238E27FC236}">
                <a16:creationId xmlns:a16="http://schemas.microsoft.com/office/drawing/2014/main" id="{990B349C-F68A-0F4F-9E29-ECB3FCCC5802}"/>
              </a:ext>
            </a:extLst>
          </p:cNvPr>
          <p:cNvCxnSpPr>
            <a:cxnSpLocks/>
            <a:stCxn id="63" idx="2"/>
            <a:endCxn id="69" idx="0"/>
          </p:cNvCxnSpPr>
          <p:nvPr/>
        </p:nvCxnSpPr>
        <p:spPr>
          <a:xfrm flipH="1">
            <a:off x="13995761" y="7378216"/>
            <a:ext cx="11096" cy="82459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79">
            <a:extLst>
              <a:ext uri="{FF2B5EF4-FFF2-40B4-BE49-F238E27FC236}">
                <a16:creationId xmlns:a16="http://schemas.microsoft.com/office/drawing/2014/main" id="{5A44F876-A157-BE4F-81B6-BAE54768C691}"/>
              </a:ext>
            </a:extLst>
          </p:cNvPr>
          <p:cNvCxnSpPr>
            <a:cxnSpLocks/>
            <a:stCxn id="64" idx="2"/>
            <a:endCxn id="72" idx="0"/>
          </p:cNvCxnSpPr>
          <p:nvPr/>
        </p:nvCxnSpPr>
        <p:spPr>
          <a:xfrm>
            <a:off x="15017773" y="7378216"/>
            <a:ext cx="923176" cy="842123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0">
            <a:extLst>
              <a:ext uri="{FF2B5EF4-FFF2-40B4-BE49-F238E27FC236}">
                <a16:creationId xmlns:a16="http://schemas.microsoft.com/office/drawing/2014/main" id="{6ACC64FA-56A6-3442-B3B2-616A0F4E0236}"/>
              </a:ext>
            </a:extLst>
          </p:cNvPr>
          <p:cNvCxnSpPr>
            <a:cxnSpLocks/>
            <a:stCxn id="64" idx="2"/>
            <a:endCxn id="71" idx="0"/>
          </p:cNvCxnSpPr>
          <p:nvPr/>
        </p:nvCxnSpPr>
        <p:spPr>
          <a:xfrm>
            <a:off x="15017773" y="7378217"/>
            <a:ext cx="418492" cy="60593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bject 3">
            <a:extLst>
              <a:ext uri="{FF2B5EF4-FFF2-40B4-BE49-F238E27FC236}">
                <a16:creationId xmlns:a16="http://schemas.microsoft.com/office/drawing/2014/main" id="{7E69A6BB-774F-A847-8D84-2446A2F51AA2}"/>
              </a:ext>
            </a:extLst>
          </p:cNvPr>
          <p:cNvSpPr txBox="1"/>
          <p:nvPr/>
        </p:nvSpPr>
        <p:spPr>
          <a:xfrm>
            <a:off x="2928205" y="641082"/>
            <a:ext cx="14325909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 FORCED MATRIX PLACEMENT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89" name="Line">
            <a:extLst>
              <a:ext uri="{FF2B5EF4-FFF2-40B4-BE49-F238E27FC236}">
                <a16:creationId xmlns:a16="http://schemas.microsoft.com/office/drawing/2014/main" id="{7B98E463-C55C-E44F-96C2-F8CDD1F8A532}"/>
              </a:ext>
            </a:extLst>
          </p:cNvPr>
          <p:cNvSpPr/>
          <p:nvPr/>
        </p:nvSpPr>
        <p:spPr>
          <a:xfrm>
            <a:off x="9290947" y="1862758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91" name="Google Shape;1264;p254">
            <a:extLst>
              <a:ext uri="{FF2B5EF4-FFF2-40B4-BE49-F238E27FC236}">
                <a16:creationId xmlns:a16="http://schemas.microsoft.com/office/drawing/2014/main" id="{76BFC79F-7913-7A4E-A1F3-6762512425AF}"/>
              </a:ext>
            </a:extLst>
          </p:cNvPr>
          <p:cNvSpPr txBox="1"/>
          <p:nvPr/>
        </p:nvSpPr>
        <p:spPr>
          <a:xfrm>
            <a:off x="2702213" y="2367518"/>
            <a:ext cx="6750814" cy="1192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958" dirty="0">
                <a:solidFill>
                  <a:srgbClr val="FFAE15"/>
                </a:solidFill>
              </a:rPr>
              <a:t>CASE</a:t>
            </a:r>
            <a:r>
              <a:rPr lang="ru-RU" sz="3958" dirty="0">
                <a:solidFill>
                  <a:srgbClr val="FFAE15"/>
                </a:solidFill>
              </a:rPr>
              <a:t> 1 </a:t>
            </a:r>
          </a:p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ru-RU" sz="3298" dirty="0"/>
              <a:t>(</a:t>
            </a:r>
            <a:r>
              <a:rPr lang="en-US" sz="3298" dirty="0"/>
              <a:t>WITHOUT SPILLOVER</a:t>
            </a:r>
            <a:r>
              <a:rPr lang="ru-RU" sz="3298" dirty="0"/>
              <a:t>)</a:t>
            </a:r>
          </a:p>
        </p:txBody>
      </p:sp>
      <p:sp>
        <p:nvSpPr>
          <p:cNvPr id="92" name="Google Shape;1264;p254">
            <a:extLst>
              <a:ext uri="{FF2B5EF4-FFF2-40B4-BE49-F238E27FC236}">
                <a16:creationId xmlns:a16="http://schemas.microsoft.com/office/drawing/2014/main" id="{FC62E973-8A8B-9440-A098-F64C8C2A8254}"/>
              </a:ext>
            </a:extLst>
          </p:cNvPr>
          <p:cNvSpPr txBox="1"/>
          <p:nvPr/>
        </p:nvSpPr>
        <p:spPr>
          <a:xfrm>
            <a:off x="3500052" y="6324127"/>
            <a:ext cx="1889278" cy="45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474" dirty="0">
                <a:solidFill>
                  <a:srgbClr val="FFAE15"/>
                </a:solidFill>
              </a:rPr>
              <a:t>1</a:t>
            </a:r>
            <a:endParaRPr lang="ru-RU" sz="2474" dirty="0">
              <a:solidFill>
                <a:srgbClr val="FFAE15"/>
              </a:solidFill>
            </a:endParaRPr>
          </a:p>
        </p:txBody>
      </p:sp>
      <p:sp>
        <p:nvSpPr>
          <p:cNvPr id="93" name="Google Shape;1264;p254">
            <a:extLst>
              <a:ext uri="{FF2B5EF4-FFF2-40B4-BE49-F238E27FC236}">
                <a16:creationId xmlns:a16="http://schemas.microsoft.com/office/drawing/2014/main" id="{6B003DD5-BC9B-EA43-94C7-2BCBEE314077}"/>
              </a:ext>
            </a:extLst>
          </p:cNvPr>
          <p:cNvSpPr txBox="1"/>
          <p:nvPr/>
        </p:nvSpPr>
        <p:spPr>
          <a:xfrm>
            <a:off x="5115060" y="6328021"/>
            <a:ext cx="1889278" cy="45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474" dirty="0">
                <a:solidFill>
                  <a:srgbClr val="FFAE15"/>
                </a:solidFill>
              </a:rPr>
              <a:t>2</a:t>
            </a:r>
            <a:endParaRPr lang="ru-RU" sz="2474" dirty="0">
              <a:solidFill>
                <a:srgbClr val="FFAE15"/>
              </a:solidFill>
            </a:endParaRPr>
          </a:p>
        </p:txBody>
      </p:sp>
      <p:sp>
        <p:nvSpPr>
          <p:cNvPr id="94" name="Google Shape;1264;p254">
            <a:extLst>
              <a:ext uri="{FF2B5EF4-FFF2-40B4-BE49-F238E27FC236}">
                <a16:creationId xmlns:a16="http://schemas.microsoft.com/office/drawing/2014/main" id="{26F9AA7B-8228-9A44-B883-53450BB932F0}"/>
              </a:ext>
            </a:extLst>
          </p:cNvPr>
          <p:cNvSpPr txBox="1"/>
          <p:nvPr/>
        </p:nvSpPr>
        <p:spPr>
          <a:xfrm>
            <a:off x="6735696" y="6324127"/>
            <a:ext cx="1889278" cy="45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474" dirty="0">
                <a:solidFill>
                  <a:srgbClr val="FFAE15"/>
                </a:solidFill>
              </a:rPr>
              <a:t>3</a:t>
            </a:r>
            <a:endParaRPr lang="ru-RU" sz="2474" dirty="0">
              <a:solidFill>
                <a:srgbClr val="FFAE15"/>
              </a:solidFill>
            </a:endParaRPr>
          </a:p>
        </p:txBody>
      </p:sp>
      <p:sp>
        <p:nvSpPr>
          <p:cNvPr id="96" name="Google Shape;1264;p254">
            <a:extLst>
              <a:ext uri="{FF2B5EF4-FFF2-40B4-BE49-F238E27FC236}">
                <a16:creationId xmlns:a16="http://schemas.microsoft.com/office/drawing/2014/main" id="{8BEBBDA4-DFFD-2A4B-B38C-18E041E35EB1}"/>
              </a:ext>
            </a:extLst>
          </p:cNvPr>
          <p:cNvSpPr txBox="1"/>
          <p:nvPr/>
        </p:nvSpPr>
        <p:spPr>
          <a:xfrm>
            <a:off x="2566158" y="7446946"/>
            <a:ext cx="856965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144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ru-RU" sz="214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7" name="Google Shape;1264;p254">
            <a:extLst>
              <a:ext uri="{FF2B5EF4-FFF2-40B4-BE49-F238E27FC236}">
                <a16:creationId xmlns:a16="http://schemas.microsoft.com/office/drawing/2014/main" id="{EE23BF3E-45F5-B247-8F0B-812660B4C492}"/>
              </a:ext>
            </a:extLst>
          </p:cNvPr>
          <p:cNvSpPr txBox="1"/>
          <p:nvPr/>
        </p:nvSpPr>
        <p:spPr>
          <a:xfrm>
            <a:off x="3580463" y="7446770"/>
            <a:ext cx="856965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ru-RU" sz="2144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en-US" sz="2144" dirty="0">
                <a:solidFill>
                  <a:schemeClr val="bg1">
                    <a:lumMod val="95000"/>
                  </a:schemeClr>
                </a:solidFill>
              </a:rPr>
              <a:t>0</a:t>
            </a:r>
            <a:endParaRPr lang="ru-RU" sz="214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8" name="Google Shape;1264;p254">
            <a:extLst>
              <a:ext uri="{FF2B5EF4-FFF2-40B4-BE49-F238E27FC236}">
                <a16:creationId xmlns:a16="http://schemas.microsoft.com/office/drawing/2014/main" id="{2607AB37-AA2D-4D42-AB1A-C9B23E5E1D07}"/>
              </a:ext>
            </a:extLst>
          </p:cNvPr>
          <p:cNvSpPr txBox="1"/>
          <p:nvPr/>
        </p:nvSpPr>
        <p:spPr>
          <a:xfrm>
            <a:off x="3076586" y="7682958"/>
            <a:ext cx="856965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144" dirty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ru-RU" sz="214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9" name="Google Shape;1264;p254">
            <a:extLst>
              <a:ext uri="{FF2B5EF4-FFF2-40B4-BE49-F238E27FC236}">
                <a16:creationId xmlns:a16="http://schemas.microsoft.com/office/drawing/2014/main" id="{024C2C8A-7809-FC40-8A23-878FC3689FF6}"/>
              </a:ext>
            </a:extLst>
          </p:cNvPr>
          <p:cNvSpPr txBox="1"/>
          <p:nvPr/>
        </p:nvSpPr>
        <p:spPr>
          <a:xfrm>
            <a:off x="5122676" y="7446946"/>
            <a:ext cx="856965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144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ru-RU" sz="214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" name="Google Shape;1264;p254">
            <a:extLst>
              <a:ext uri="{FF2B5EF4-FFF2-40B4-BE49-F238E27FC236}">
                <a16:creationId xmlns:a16="http://schemas.microsoft.com/office/drawing/2014/main" id="{DB140579-9DE9-FC49-B78B-FC4F23D41746}"/>
              </a:ext>
            </a:extLst>
          </p:cNvPr>
          <p:cNvSpPr txBox="1"/>
          <p:nvPr/>
        </p:nvSpPr>
        <p:spPr>
          <a:xfrm>
            <a:off x="6129130" y="7446770"/>
            <a:ext cx="856965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ru-RU" sz="2144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en-US" sz="2144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ru-RU" sz="214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1" name="Google Shape;1264;p254">
            <a:extLst>
              <a:ext uri="{FF2B5EF4-FFF2-40B4-BE49-F238E27FC236}">
                <a16:creationId xmlns:a16="http://schemas.microsoft.com/office/drawing/2014/main" id="{BD1E2D35-2F00-4A4A-B6AC-67FBE53A25F2}"/>
              </a:ext>
            </a:extLst>
          </p:cNvPr>
          <p:cNvSpPr txBox="1"/>
          <p:nvPr/>
        </p:nvSpPr>
        <p:spPr>
          <a:xfrm>
            <a:off x="7679551" y="7446946"/>
            <a:ext cx="856965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144" dirty="0">
                <a:solidFill>
                  <a:schemeClr val="bg1">
                    <a:lumMod val="95000"/>
                  </a:schemeClr>
                </a:solidFill>
              </a:rPr>
              <a:t>6</a:t>
            </a:r>
            <a:endParaRPr lang="ru-RU" sz="214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2" name="Google Shape;1264;p254">
            <a:extLst>
              <a:ext uri="{FF2B5EF4-FFF2-40B4-BE49-F238E27FC236}">
                <a16:creationId xmlns:a16="http://schemas.microsoft.com/office/drawing/2014/main" id="{55E1DAF0-BDD4-4043-9177-2761FF6A9C20}"/>
              </a:ext>
            </a:extLst>
          </p:cNvPr>
          <p:cNvSpPr txBox="1"/>
          <p:nvPr/>
        </p:nvSpPr>
        <p:spPr>
          <a:xfrm>
            <a:off x="8686003" y="7446770"/>
            <a:ext cx="856965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ru-RU" sz="2144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en-US" sz="2144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ru-RU" sz="214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3" name="Google Shape;1264;p254">
            <a:extLst>
              <a:ext uri="{FF2B5EF4-FFF2-40B4-BE49-F238E27FC236}">
                <a16:creationId xmlns:a16="http://schemas.microsoft.com/office/drawing/2014/main" id="{DC270146-0F0A-8544-9202-17E16185ADCB}"/>
              </a:ext>
            </a:extLst>
          </p:cNvPr>
          <p:cNvSpPr txBox="1"/>
          <p:nvPr/>
        </p:nvSpPr>
        <p:spPr>
          <a:xfrm>
            <a:off x="5619653" y="7682958"/>
            <a:ext cx="856965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144" dirty="0">
                <a:solidFill>
                  <a:schemeClr val="bg1">
                    <a:lumMod val="95000"/>
                  </a:schemeClr>
                </a:solidFill>
              </a:rPr>
              <a:t>8</a:t>
            </a:r>
            <a:endParaRPr lang="ru-RU" sz="214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4" name="Google Shape;1264;p254">
            <a:extLst>
              <a:ext uri="{FF2B5EF4-FFF2-40B4-BE49-F238E27FC236}">
                <a16:creationId xmlns:a16="http://schemas.microsoft.com/office/drawing/2014/main" id="{BA5C8B80-D0AA-2744-BEA4-021E1F7BBD64}"/>
              </a:ext>
            </a:extLst>
          </p:cNvPr>
          <p:cNvSpPr txBox="1"/>
          <p:nvPr/>
        </p:nvSpPr>
        <p:spPr>
          <a:xfrm>
            <a:off x="8180196" y="7682958"/>
            <a:ext cx="856965" cy="40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2144" dirty="0">
                <a:solidFill>
                  <a:schemeClr val="bg1">
                    <a:lumMod val="95000"/>
                  </a:schemeClr>
                </a:solidFill>
              </a:rPr>
              <a:t>9</a:t>
            </a:r>
            <a:endParaRPr lang="ru-RU" sz="2144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8EDD425-CC1D-2C4B-94CC-48F4DA8A0D98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408353598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61466" y="10078311"/>
            <a:ext cx="5642633" cy="1230245"/>
            <a:chOff x="14461466" y="10078311"/>
            <a:chExt cx="5642633" cy="1230245"/>
          </a:xfrm>
        </p:grpSpPr>
        <p:sp>
          <p:nvSpPr>
            <p:cNvPr id="4" name="object 4"/>
            <p:cNvSpPr/>
            <p:nvPr/>
          </p:nvSpPr>
          <p:spPr>
            <a:xfrm>
              <a:off x="14461466" y="10078311"/>
              <a:ext cx="5642633" cy="12302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972" y="10203962"/>
              <a:ext cx="3666786" cy="6177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867927" y="4550546"/>
            <a:ext cx="497205" cy="0"/>
          </a:xfrm>
          <a:custGeom>
            <a:avLst/>
            <a:gdLst/>
            <a:ahLst/>
            <a:cxnLst/>
            <a:rect l="l" t="t" r="r" b="b"/>
            <a:pathLst>
              <a:path w="497204">
                <a:moveTo>
                  <a:pt x="0" y="0"/>
                </a:moveTo>
                <a:lnTo>
                  <a:pt x="497009" y="0"/>
                </a:lnTo>
              </a:path>
            </a:pathLst>
          </a:custGeom>
          <a:ln w="1047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349633" y="2819305"/>
            <a:ext cx="4223385" cy="7015480"/>
            <a:chOff x="3491236" y="2270124"/>
            <a:chExt cx="4223385" cy="7015480"/>
          </a:xfrm>
        </p:grpSpPr>
        <p:sp>
          <p:nvSpPr>
            <p:cNvPr id="17" name="object 17"/>
            <p:cNvSpPr/>
            <p:nvPr/>
          </p:nvSpPr>
          <p:spPr>
            <a:xfrm>
              <a:off x="3496995" y="2275883"/>
              <a:ext cx="4211955" cy="7004050"/>
            </a:xfrm>
            <a:custGeom>
              <a:avLst/>
              <a:gdLst/>
              <a:ahLst/>
              <a:cxnLst/>
              <a:rect l="l" t="t" r="r" b="b"/>
              <a:pathLst>
                <a:path w="4211955" h="7004050">
                  <a:moveTo>
                    <a:pt x="3990174" y="0"/>
                  </a:moveTo>
                  <a:lnTo>
                    <a:pt x="222591" y="0"/>
                  </a:lnTo>
                  <a:lnTo>
                    <a:pt x="179714" y="169"/>
                  </a:lnTo>
                  <a:lnTo>
                    <a:pt x="145723" y="1357"/>
                  </a:lnTo>
                  <a:lnTo>
                    <a:pt x="117405" y="4581"/>
                  </a:lnTo>
                  <a:lnTo>
                    <a:pt x="91545" y="10859"/>
                  </a:lnTo>
                  <a:lnTo>
                    <a:pt x="42259" y="42258"/>
                  </a:lnTo>
                  <a:lnTo>
                    <a:pt x="10859" y="91545"/>
                  </a:lnTo>
                  <a:lnTo>
                    <a:pt x="1353" y="145723"/>
                  </a:lnTo>
                  <a:lnTo>
                    <a:pt x="0" y="221605"/>
                  </a:lnTo>
                  <a:lnTo>
                    <a:pt x="3" y="6781849"/>
                  </a:lnTo>
                  <a:lnTo>
                    <a:pt x="169" y="6823740"/>
                  </a:lnTo>
                  <a:lnTo>
                    <a:pt x="4585" y="6886065"/>
                  </a:lnTo>
                  <a:lnTo>
                    <a:pt x="23951" y="6938416"/>
                  </a:lnTo>
                  <a:lnTo>
                    <a:pt x="65038" y="6979503"/>
                  </a:lnTo>
                  <a:lnTo>
                    <a:pt x="117389" y="6998873"/>
                  </a:lnTo>
                  <a:lnTo>
                    <a:pt x="179299" y="7003285"/>
                  </a:lnTo>
                  <a:lnTo>
                    <a:pt x="221605" y="7003454"/>
                  </a:lnTo>
                  <a:lnTo>
                    <a:pt x="3989189" y="7003454"/>
                  </a:lnTo>
                  <a:lnTo>
                    <a:pt x="4032065" y="7003285"/>
                  </a:lnTo>
                  <a:lnTo>
                    <a:pt x="4094376" y="6998873"/>
                  </a:lnTo>
                  <a:lnTo>
                    <a:pt x="4146742" y="6979503"/>
                  </a:lnTo>
                  <a:lnTo>
                    <a:pt x="4187829" y="6938416"/>
                  </a:lnTo>
                  <a:lnTo>
                    <a:pt x="4207201" y="6886050"/>
                  </a:lnTo>
                  <a:lnTo>
                    <a:pt x="4211610" y="6824155"/>
                  </a:lnTo>
                  <a:lnTo>
                    <a:pt x="4211780" y="6781849"/>
                  </a:lnTo>
                  <a:lnTo>
                    <a:pt x="4211776" y="221605"/>
                  </a:lnTo>
                  <a:lnTo>
                    <a:pt x="4211610" y="179714"/>
                  </a:lnTo>
                  <a:lnTo>
                    <a:pt x="4207195" y="117389"/>
                  </a:lnTo>
                  <a:lnTo>
                    <a:pt x="4187829" y="65037"/>
                  </a:lnTo>
                  <a:lnTo>
                    <a:pt x="4146742" y="23951"/>
                  </a:lnTo>
                  <a:lnTo>
                    <a:pt x="4094391" y="4581"/>
                  </a:lnTo>
                  <a:lnTo>
                    <a:pt x="4032481" y="169"/>
                  </a:lnTo>
                  <a:lnTo>
                    <a:pt x="3990174" y="0"/>
                  </a:lnTo>
                  <a:close/>
                </a:path>
              </a:pathLst>
            </a:custGeom>
            <a:solidFill>
              <a:srgbClr val="000000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96995" y="2275883"/>
              <a:ext cx="4211955" cy="7004050"/>
            </a:xfrm>
            <a:custGeom>
              <a:avLst/>
              <a:gdLst/>
              <a:ahLst/>
              <a:cxnLst/>
              <a:rect l="l" t="t" r="r" b="b"/>
              <a:pathLst>
                <a:path w="4211955" h="7004050">
                  <a:moveTo>
                    <a:pt x="221605" y="0"/>
                  </a:moveTo>
                  <a:lnTo>
                    <a:pt x="3990174" y="0"/>
                  </a:lnTo>
                  <a:lnTo>
                    <a:pt x="4032481" y="169"/>
                  </a:lnTo>
                  <a:lnTo>
                    <a:pt x="4094391" y="4581"/>
                  </a:lnTo>
                  <a:lnTo>
                    <a:pt x="4146742" y="23951"/>
                  </a:lnTo>
                  <a:lnTo>
                    <a:pt x="4187829" y="65038"/>
                  </a:lnTo>
                  <a:lnTo>
                    <a:pt x="4207199" y="117404"/>
                  </a:lnTo>
                  <a:lnTo>
                    <a:pt x="4211610" y="179715"/>
                  </a:lnTo>
                  <a:lnTo>
                    <a:pt x="4211780" y="222591"/>
                  </a:lnTo>
                  <a:lnTo>
                    <a:pt x="4211780" y="6781849"/>
                  </a:lnTo>
                  <a:lnTo>
                    <a:pt x="4211610" y="6824155"/>
                  </a:lnTo>
                  <a:lnTo>
                    <a:pt x="4207199" y="6886066"/>
                  </a:lnTo>
                  <a:lnTo>
                    <a:pt x="4187829" y="6938417"/>
                  </a:lnTo>
                  <a:lnTo>
                    <a:pt x="4146742" y="6979503"/>
                  </a:lnTo>
                  <a:lnTo>
                    <a:pt x="4094376" y="6998873"/>
                  </a:lnTo>
                  <a:lnTo>
                    <a:pt x="4032065" y="7003285"/>
                  </a:lnTo>
                  <a:lnTo>
                    <a:pt x="3989189" y="7003454"/>
                  </a:lnTo>
                  <a:lnTo>
                    <a:pt x="221605" y="7003454"/>
                  </a:lnTo>
                  <a:lnTo>
                    <a:pt x="179299" y="7003285"/>
                  </a:lnTo>
                  <a:lnTo>
                    <a:pt x="117389" y="6998873"/>
                  </a:lnTo>
                  <a:lnTo>
                    <a:pt x="65038" y="6979503"/>
                  </a:lnTo>
                  <a:lnTo>
                    <a:pt x="23951" y="6938417"/>
                  </a:lnTo>
                  <a:lnTo>
                    <a:pt x="4581" y="6886050"/>
                  </a:lnTo>
                  <a:lnTo>
                    <a:pt x="169" y="6823740"/>
                  </a:lnTo>
                  <a:lnTo>
                    <a:pt x="0" y="6780863"/>
                  </a:lnTo>
                  <a:lnTo>
                    <a:pt x="0" y="221605"/>
                  </a:lnTo>
                  <a:lnTo>
                    <a:pt x="169" y="179299"/>
                  </a:lnTo>
                  <a:lnTo>
                    <a:pt x="4581" y="117389"/>
                  </a:lnTo>
                  <a:lnTo>
                    <a:pt x="23951" y="65038"/>
                  </a:lnTo>
                  <a:lnTo>
                    <a:pt x="65038" y="23951"/>
                  </a:lnTo>
                  <a:lnTo>
                    <a:pt x="117404" y="4581"/>
                  </a:lnTo>
                  <a:lnTo>
                    <a:pt x="179715" y="169"/>
                  </a:lnTo>
                  <a:lnTo>
                    <a:pt x="222591" y="0"/>
                  </a:lnTo>
                  <a:lnTo>
                    <a:pt x="221605" y="0"/>
                  </a:lnTo>
                  <a:close/>
                </a:path>
              </a:pathLst>
            </a:custGeom>
            <a:ln w="11517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18F3C59-8C27-384F-8605-10276994CE71}"/>
              </a:ext>
            </a:extLst>
          </p:cNvPr>
          <p:cNvGrpSpPr/>
          <p:nvPr/>
        </p:nvGrpSpPr>
        <p:grpSpPr>
          <a:xfrm>
            <a:off x="7037176" y="1550793"/>
            <a:ext cx="6997872" cy="2060829"/>
            <a:chOff x="12336839" y="734470"/>
            <a:chExt cx="6997872" cy="2060829"/>
          </a:xfrm>
        </p:grpSpPr>
        <p:grpSp>
          <p:nvGrpSpPr>
            <p:cNvPr id="7" name="object 7"/>
            <p:cNvGrpSpPr/>
            <p:nvPr/>
          </p:nvGrpSpPr>
          <p:grpSpPr>
            <a:xfrm>
              <a:off x="12336839" y="734470"/>
              <a:ext cx="6997872" cy="2060829"/>
              <a:chOff x="12336839" y="734470"/>
              <a:chExt cx="6997872" cy="2060829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12336839" y="1224667"/>
                <a:ext cx="6997872" cy="157063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3593344" y="734470"/>
                <a:ext cx="4484868" cy="135928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3593345" y="2093750"/>
                <a:ext cx="4484860" cy="554184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12"/>
            <p:cNvSpPr txBox="1"/>
            <p:nvPr/>
          </p:nvSpPr>
          <p:spPr>
            <a:xfrm>
              <a:off x="13965932" y="1254277"/>
              <a:ext cx="3270250" cy="3270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950" spc="15" dirty="0">
                  <a:latin typeface="Helvetica"/>
                  <a:cs typeface="Helvetica"/>
                </a:rPr>
                <a:t>UPGRADE </a:t>
              </a:r>
              <a:r>
                <a:rPr sz="1950" dirty="0">
                  <a:latin typeface="Helvetica"/>
                  <a:cs typeface="Helvetica"/>
                </a:rPr>
                <a:t>TO </a:t>
              </a:r>
              <a:r>
                <a:rPr sz="1950" spc="20" dirty="0">
                  <a:latin typeface="Helvetica"/>
                  <a:cs typeface="Helvetica"/>
                </a:rPr>
                <a:t>EARN</a:t>
              </a:r>
              <a:r>
                <a:rPr sz="1950" spc="-95" dirty="0">
                  <a:latin typeface="Helvetica"/>
                  <a:cs typeface="Helvetica"/>
                </a:rPr>
                <a:t> </a:t>
              </a:r>
              <a:r>
                <a:rPr sz="1950" spc="20" dirty="0">
                  <a:latin typeface="Helvetica"/>
                  <a:cs typeface="Helvetica"/>
                </a:rPr>
                <a:t>MORE</a:t>
              </a:r>
              <a:endParaRPr sz="1950" dirty="0">
                <a:latin typeface="Helvetica"/>
                <a:cs typeface="Helvetica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2462039" y="828361"/>
              <a:ext cx="1171495" cy="117149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619686" y="1048882"/>
              <a:ext cx="730453" cy="7304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619050" y="1779967"/>
              <a:ext cx="731718" cy="30315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49978" y="1199435"/>
              <a:ext cx="469900" cy="430530"/>
            </a:xfrm>
            <a:custGeom>
              <a:avLst/>
              <a:gdLst/>
              <a:ahLst/>
              <a:cxnLst/>
              <a:rect l="l" t="t" r="r" b="b"/>
              <a:pathLst>
                <a:path w="469900" h="430530">
                  <a:moveTo>
                    <a:pt x="432541" y="346710"/>
                  </a:moveTo>
                  <a:lnTo>
                    <a:pt x="93358" y="346710"/>
                  </a:lnTo>
                  <a:lnTo>
                    <a:pt x="90300" y="349250"/>
                  </a:lnTo>
                  <a:lnTo>
                    <a:pt x="90300" y="364490"/>
                  </a:lnTo>
                  <a:lnTo>
                    <a:pt x="89965" y="364490"/>
                  </a:lnTo>
                  <a:lnTo>
                    <a:pt x="77027" y="367030"/>
                  </a:lnTo>
                  <a:lnTo>
                    <a:pt x="66448" y="373380"/>
                  </a:lnTo>
                  <a:lnTo>
                    <a:pt x="59309" y="384810"/>
                  </a:lnTo>
                  <a:lnTo>
                    <a:pt x="56689" y="397510"/>
                  </a:lnTo>
                  <a:lnTo>
                    <a:pt x="59309" y="410210"/>
                  </a:lnTo>
                  <a:lnTo>
                    <a:pt x="66448" y="420370"/>
                  </a:lnTo>
                  <a:lnTo>
                    <a:pt x="77027" y="427990"/>
                  </a:lnTo>
                  <a:lnTo>
                    <a:pt x="89965" y="430530"/>
                  </a:lnTo>
                  <a:lnTo>
                    <a:pt x="102904" y="427990"/>
                  </a:lnTo>
                  <a:lnTo>
                    <a:pt x="113483" y="420370"/>
                  </a:lnTo>
                  <a:lnTo>
                    <a:pt x="116160" y="416560"/>
                  </a:lnTo>
                  <a:lnTo>
                    <a:pt x="89965" y="416560"/>
                  </a:lnTo>
                  <a:lnTo>
                    <a:pt x="82293" y="415290"/>
                  </a:lnTo>
                  <a:lnTo>
                    <a:pt x="76022" y="411480"/>
                  </a:lnTo>
                  <a:lnTo>
                    <a:pt x="71791" y="405130"/>
                  </a:lnTo>
                  <a:lnTo>
                    <a:pt x="70238" y="397510"/>
                  </a:lnTo>
                  <a:lnTo>
                    <a:pt x="71791" y="389890"/>
                  </a:lnTo>
                  <a:lnTo>
                    <a:pt x="76022" y="383540"/>
                  </a:lnTo>
                  <a:lnTo>
                    <a:pt x="82293" y="379730"/>
                  </a:lnTo>
                  <a:lnTo>
                    <a:pt x="89965" y="377190"/>
                  </a:lnTo>
                  <a:lnTo>
                    <a:pt x="123943" y="377190"/>
                  </a:lnTo>
                  <a:lnTo>
                    <a:pt x="123943" y="359410"/>
                  </a:lnTo>
                  <a:lnTo>
                    <a:pt x="435588" y="359410"/>
                  </a:lnTo>
                  <a:lnTo>
                    <a:pt x="435588" y="349250"/>
                  </a:lnTo>
                  <a:lnTo>
                    <a:pt x="432541" y="346710"/>
                  </a:lnTo>
                  <a:close/>
                </a:path>
                <a:path w="469900" h="430530">
                  <a:moveTo>
                    <a:pt x="435588" y="359410"/>
                  </a:moveTo>
                  <a:lnTo>
                    <a:pt x="401684" y="359410"/>
                  </a:lnTo>
                  <a:lnTo>
                    <a:pt x="401684" y="381000"/>
                  </a:lnTo>
                  <a:lnTo>
                    <a:pt x="405715" y="383540"/>
                  </a:lnTo>
                  <a:lnTo>
                    <a:pt x="403736" y="388620"/>
                  </a:lnTo>
                  <a:lnTo>
                    <a:pt x="402731" y="393700"/>
                  </a:lnTo>
                  <a:lnTo>
                    <a:pt x="402731" y="397510"/>
                  </a:lnTo>
                  <a:lnTo>
                    <a:pt x="405355" y="410210"/>
                  </a:lnTo>
                  <a:lnTo>
                    <a:pt x="412505" y="421640"/>
                  </a:lnTo>
                  <a:lnTo>
                    <a:pt x="423095" y="427990"/>
                  </a:lnTo>
                  <a:lnTo>
                    <a:pt x="436039" y="430530"/>
                  </a:lnTo>
                  <a:lnTo>
                    <a:pt x="448977" y="427990"/>
                  </a:lnTo>
                  <a:lnTo>
                    <a:pt x="459556" y="421640"/>
                  </a:lnTo>
                  <a:lnTo>
                    <a:pt x="461936" y="417830"/>
                  </a:lnTo>
                  <a:lnTo>
                    <a:pt x="436039" y="417830"/>
                  </a:lnTo>
                  <a:lnTo>
                    <a:pt x="428367" y="416560"/>
                  </a:lnTo>
                  <a:lnTo>
                    <a:pt x="422095" y="411480"/>
                  </a:lnTo>
                  <a:lnTo>
                    <a:pt x="417864" y="405130"/>
                  </a:lnTo>
                  <a:lnTo>
                    <a:pt x="416311" y="397510"/>
                  </a:lnTo>
                  <a:lnTo>
                    <a:pt x="416421" y="394970"/>
                  </a:lnTo>
                  <a:lnTo>
                    <a:pt x="416531" y="393700"/>
                  </a:lnTo>
                  <a:lnTo>
                    <a:pt x="417013" y="392430"/>
                  </a:lnTo>
                  <a:lnTo>
                    <a:pt x="443347" y="392430"/>
                  </a:lnTo>
                  <a:lnTo>
                    <a:pt x="435588" y="382270"/>
                  </a:lnTo>
                  <a:lnTo>
                    <a:pt x="435588" y="378460"/>
                  </a:lnTo>
                  <a:lnTo>
                    <a:pt x="462233" y="378460"/>
                  </a:lnTo>
                  <a:lnTo>
                    <a:pt x="459556" y="374650"/>
                  </a:lnTo>
                  <a:lnTo>
                    <a:pt x="448977" y="367030"/>
                  </a:lnTo>
                  <a:lnTo>
                    <a:pt x="436039" y="364490"/>
                  </a:lnTo>
                  <a:lnTo>
                    <a:pt x="435588" y="364490"/>
                  </a:lnTo>
                  <a:lnTo>
                    <a:pt x="435588" y="359410"/>
                  </a:lnTo>
                  <a:close/>
                </a:path>
                <a:path w="469900" h="430530">
                  <a:moveTo>
                    <a:pt x="462233" y="378460"/>
                  </a:moveTo>
                  <a:lnTo>
                    <a:pt x="436039" y="378460"/>
                  </a:lnTo>
                  <a:lnTo>
                    <a:pt x="443706" y="379730"/>
                  </a:lnTo>
                  <a:lnTo>
                    <a:pt x="449966" y="383540"/>
                  </a:lnTo>
                  <a:lnTo>
                    <a:pt x="454187" y="389890"/>
                  </a:lnTo>
                  <a:lnTo>
                    <a:pt x="455734" y="397510"/>
                  </a:lnTo>
                  <a:lnTo>
                    <a:pt x="454187" y="405130"/>
                  </a:lnTo>
                  <a:lnTo>
                    <a:pt x="449966" y="411480"/>
                  </a:lnTo>
                  <a:lnTo>
                    <a:pt x="443706" y="416560"/>
                  </a:lnTo>
                  <a:lnTo>
                    <a:pt x="436039" y="417830"/>
                  </a:lnTo>
                  <a:lnTo>
                    <a:pt x="461936" y="417830"/>
                  </a:lnTo>
                  <a:lnTo>
                    <a:pt x="466695" y="410210"/>
                  </a:lnTo>
                  <a:lnTo>
                    <a:pt x="469315" y="397510"/>
                  </a:lnTo>
                  <a:lnTo>
                    <a:pt x="466695" y="384810"/>
                  </a:lnTo>
                  <a:lnTo>
                    <a:pt x="462233" y="378460"/>
                  </a:lnTo>
                  <a:close/>
                </a:path>
                <a:path w="469900" h="430530">
                  <a:moveTo>
                    <a:pt x="123242" y="392430"/>
                  </a:moveTo>
                  <a:lnTo>
                    <a:pt x="109022" y="392430"/>
                  </a:lnTo>
                  <a:lnTo>
                    <a:pt x="109473" y="393700"/>
                  </a:lnTo>
                  <a:lnTo>
                    <a:pt x="109588" y="394970"/>
                  </a:lnTo>
                  <a:lnTo>
                    <a:pt x="89965" y="416560"/>
                  </a:lnTo>
                  <a:lnTo>
                    <a:pt x="116160" y="416560"/>
                  </a:lnTo>
                  <a:lnTo>
                    <a:pt x="120622" y="410210"/>
                  </a:lnTo>
                  <a:lnTo>
                    <a:pt x="123242" y="397510"/>
                  </a:lnTo>
                  <a:lnTo>
                    <a:pt x="123242" y="392430"/>
                  </a:lnTo>
                  <a:close/>
                </a:path>
                <a:path w="469900" h="430530">
                  <a:moveTo>
                    <a:pt x="123943" y="377190"/>
                  </a:moveTo>
                  <a:lnTo>
                    <a:pt x="90300" y="377190"/>
                  </a:lnTo>
                  <a:lnTo>
                    <a:pt x="90300" y="382270"/>
                  </a:lnTo>
                  <a:lnTo>
                    <a:pt x="82280" y="392430"/>
                  </a:lnTo>
                  <a:lnTo>
                    <a:pt x="79463" y="394970"/>
                  </a:lnTo>
                  <a:lnTo>
                    <a:pt x="79924" y="401320"/>
                  </a:lnTo>
                  <a:lnTo>
                    <a:pt x="84782" y="405130"/>
                  </a:lnTo>
                  <a:lnTo>
                    <a:pt x="92143" y="405130"/>
                  </a:lnTo>
                  <a:lnTo>
                    <a:pt x="93881" y="403860"/>
                  </a:lnTo>
                  <a:lnTo>
                    <a:pt x="109022" y="392430"/>
                  </a:lnTo>
                  <a:lnTo>
                    <a:pt x="123242" y="392430"/>
                  </a:lnTo>
                  <a:lnTo>
                    <a:pt x="122247" y="388620"/>
                  </a:lnTo>
                  <a:lnTo>
                    <a:pt x="120331" y="383540"/>
                  </a:lnTo>
                  <a:lnTo>
                    <a:pt x="123943" y="381000"/>
                  </a:lnTo>
                  <a:lnTo>
                    <a:pt x="123943" y="377190"/>
                  </a:lnTo>
                  <a:close/>
                </a:path>
                <a:path w="469900" h="430530">
                  <a:moveTo>
                    <a:pt x="443347" y="392430"/>
                  </a:moveTo>
                  <a:lnTo>
                    <a:pt x="417013" y="392430"/>
                  </a:lnTo>
                  <a:lnTo>
                    <a:pt x="431714" y="403860"/>
                  </a:lnTo>
                  <a:lnTo>
                    <a:pt x="433463" y="405130"/>
                  </a:lnTo>
                  <a:lnTo>
                    <a:pt x="440813" y="405130"/>
                  </a:lnTo>
                  <a:lnTo>
                    <a:pt x="445672" y="401320"/>
                  </a:lnTo>
                  <a:lnTo>
                    <a:pt x="446185" y="394970"/>
                  </a:lnTo>
                  <a:lnTo>
                    <a:pt x="443347" y="392430"/>
                  </a:lnTo>
                  <a:close/>
                </a:path>
                <a:path w="469900" h="430530">
                  <a:moveTo>
                    <a:pt x="17800" y="0"/>
                  </a:moveTo>
                  <a:lnTo>
                    <a:pt x="13245" y="0"/>
                  </a:lnTo>
                  <a:lnTo>
                    <a:pt x="9549" y="1270"/>
                  </a:lnTo>
                  <a:lnTo>
                    <a:pt x="2994" y="6350"/>
                  </a:lnTo>
                  <a:lnTo>
                    <a:pt x="900" y="10160"/>
                  </a:lnTo>
                  <a:lnTo>
                    <a:pt x="0" y="24130"/>
                  </a:lnTo>
                  <a:lnTo>
                    <a:pt x="6607" y="31750"/>
                  </a:lnTo>
                  <a:lnTo>
                    <a:pt x="74416" y="39370"/>
                  </a:lnTo>
                  <a:lnTo>
                    <a:pt x="140655" y="257810"/>
                  </a:lnTo>
                  <a:lnTo>
                    <a:pt x="108541" y="346710"/>
                  </a:lnTo>
                  <a:lnTo>
                    <a:pt x="122938" y="346710"/>
                  </a:lnTo>
                  <a:lnTo>
                    <a:pt x="152634" y="264160"/>
                  </a:lnTo>
                  <a:lnTo>
                    <a:pt x="194517" y="257810"/>
                  </a:lnTo>
                  <a:lnTo>
                    <a:pt x="208056" y="257810"/>
                  </a:lnTo>
                  <a:lnTo>
                    <a:pt x="208056" y="255270"/>
                  </a:lnTo>
                  <a:lnTo>
                    <a:pt x="240561" y="250190"/>
                  </a:lnTo>
                  <a:lnTo>
                    <a:pt x="152665" y="250190"/>
                  </a:lnTo>
                  <a:lnTo>
                    <a:pt x="133755" y="187960"/>
                  </a:lnTo>
                  <a:lnTo>
                    <a:pt x="153597" y="186690"/>
                  </a:lnTo>
                  <a:lnTo>
                    <a:pt x="160801" y="186690"/>
                  </a:lnTo>
                  <a:lnTo>
                    <a:pt x="184036" y="184150"/>
                  </a:lnTo>
                  <a:lnTo>
                    <a:pt x="191198" y="184150"/>
                  </a:lnTo>
                  <a:lnTo>
                    <a:pt x="214255" y="181610"/>
                  </a:lnTo>
                  <a:lnTo>
                    <a:pt x="131671" y="181610"/>
                  </a:lnTo>
                  <a:lnTo>
                    <a:pt x="110405" y="110490"/>
                  </a:lnTo>
                  <a:lnTo>
                    <a:pt x="395569" y="110490"/>
                  </a:lnTo>
                  <a:lnTo>
                    <a:pt x="368973" y="109220"/>
                  </a:lnTo>
                  <a:lnTo>
                    <a:pt x="337413" y="109220"/>
                  </a:lnTo>
                  <a:lnTo>
                    <a:pt x="337323" y="107950"/>
                  </a:lnTo>
                  <a:lnTo>
                    <a:pt x="296943" y="107950"/>
                  </a:lnTo>
                  <a:lnTo>
                    <a:pt x="272326" y="106680"/>
                  </a:lnTo>
                  <a:lnTo>
                    <a:pt x="232411" y="106680"/>
                  </a:lnTo>
                  <a:lnTo>
                    <a:pt x="206674" y="105410"/>
                  </a:lnTo>
                  <a:lnTo>
                    <a:pt x="166581" y="105410"/>
                  </a:lnTo>
                  <a:lnTo>
                    <a:pt x="140508" y="104140"/>
                  </a:lnTo>
                  <a:lnTo>
                    <a:pt x="108248" y="104140"/>
                  </a:lnTo>
                  <a:lnTo>
                    <a:pt x="88992" y="40640"/>
                  </a:lnTo>
                  <a:lnTo>
                    <a:pt x="222574" y="40640"/>
                  </a:lnTo>
                  <a:lnTo>
                    <a:pt x="84740" y="26670"/>
                  </a:lnTo>
                  <a:lnTo>
                    <a:pt x="83966" y="24130"/>
                  </a:lnTo>
                  <a:lnTo>
                    <a:pt x="69819" y="24130"/>
                  </a:lnTo>
                  <a:lnTo>
                    <a:pt x="15214" y="19050"/>
                  </a:lnTo>
                  <a:lnTo>
                    <a:pt x="13957" y="17780"/>
                  </a:lnTo>
                  <a:lnTo>
                    <a:pt x="14303" y="13970"/>
                  </a:lnTo>
                  <a:lnTo>
                    <a:pt x="15664" y="12700"/>
                  </a:lnTo>
                  <a:lnTo>
                    <a:pt x="77143" y="12700"/>
                  </a:lnTo>
                  <a:lnTo>
                    <a:pt x="74963" y="10160"/>
                  </a:lnTo>
                  <a:lnTo>
                    <a:pt x="68019" y="6350"/>
                  </a:lnTo>
                  <a:lnTo>
                    <a:pt x="59977" y="3810"/>
                  </a:lnTo>
                  <a:lnTo>
                    <a:pt x="40413" y="1270"/>
                  </a:lnTo>
                  <a:lnTo>
                    <a:pt x="17800" y="0"/>
                  </a:lnTo>
                  <a:close/>
                </a:path>
                <a:path w="469900" h="430530">
                  <a:moveTo>
                    <a:pt x="208056" y="257810"/>
                  </a:moveTo>
                  <a:lnTo>
                    <a:pt x="194517" y="257810"/>
                  </a:lnTo>
                  <a:lnTo>
                    <a:pt x="194517" y="311150"/>
                  </a:lnTo>
                  <a:lnTo>
                    <a:pt x="195526" y="321310"/>
                  </a:lnTo>
                  <a:lnTo>
                    <a:pt x="198473" y="330200"/>
                  </a:lnTo>
                  <a:lnTo>
                    <a:pt x="203237" y="339090"/>
                  </a:lnTo>
                  <a:lnTo>
                    <a:pt x="209700" y="346710"/>
                  </a:lnTo>
                  <a:lnTo>
                    <a:pt x="243458" y="346710"/>
                  </a:lnTo>
                  <a:lnTo>
                    <a:pt x="229697" y="342900"/>
                  </a:lnTo>
                  <a:lnTo>
                    <a:pt x="218442" y="335280"/>
                  </a:lnTo>
                  <a:lnTo>
                    <a:pt x="210844" y="325120"/>
                  </a:lnTo>
                  <a:lnTo>
                    <a:pt x="208056" y="311150"/>
                  </a:lnTo>
                  <a:lnTo>
                    <a:pt x="208056" y="257810"/>
                  </a:lnTo>
                  <a:close/>
                </a:path>
                <a:path w="469900" h="430530">
                  <a:moveTo>
                    <a:pt x="160801" y="186690"/>
                  </a:moveTo>
                  <a:lnTo>
                    <a:pt x="153597" y="186690"/>
                  </a:lnTo>
                  <a:lnTo>
                    <a:pt x="168895" y="247650"/>
                  </a:lnTo>
                  <a:lnTo>
                    <a:pt x="152665" y="250190"/>
                  </a:lnTo>
                  <a:lnTo>
                    <a:pt x="240561" y="250190"/>
                  </a:lnTo>
                  <a:lnTo>
                    <a:pt x="256813" y="247650"/>
                  </a:lnTo>
                  <a:lnTo>
                    <a:pt x="175942" y="247650"/>
                  </a:lnTo>
                  <a:lnTo>
                    <a:pt x="160801" y="186690"/>
                  </a:lnTo>
                  <a:close/>
                </a:path>
                <a:path w="469900" h="430530">
                  <a:moveTo>
                    <a:pt x="191198" y="184150"/>
                  </a:moveTo>
                  <a:lnTo>
                    <a:pt x="184036" y="184150"/>
                  </a:lnTo>
                  <a:lnTo>
                    <a:pt x="197135" y="243840"/>
                  </a:lnTo>
                  <a:lnTo>
                    <a:pt x="175942" y="247650"/>
                  </a:lnTo>
                  <a:lnTo>
                    <a:pt x="256813" y="247650"/>
                  </a:lnTo>
                  <a:lnTo>
                    <a:pt x="289318" y="242570"/>
                  </a:lnTo>
                  <a:lnTo>
                    <a:pt x="204182" y="242570"/>
                  </a:lnTo>
                  <a:lnTo>
                    <a:pt x="191198" y="184150"/>
                  </a:lnTo>
                  <a:close/>
                </a:path>
                <a:path w="469900" h="430530">
                  <a:moveTo>
                    <a:pt x="435588" y="72390"/>
                  </a:moveTo>
                  <a:lnTo>
                    <a:pt x="402762" y="72390"/>
                  </a:lnTo>
                  <a:lnTo>
                    <a:pt x="422049" y="73660"/>
                  </a:lnTo>
                  <a:lnTo>
                    <a:pt x="422049" y="110490"/>
                  </a:lnTo>
                  <a:lnTo>
                    <a:pt x="110405" y="110490"/>
                  </a:lnTo>
                  <a:lnTo>
                    <a:pt x="134917" y="111760"/>
                  </a:lnTo>
                  <a:lnTo>
                    <a:pt x="151880" y="179070"/>
                  </a:lnTo>
                  <a:lnTo>
                    <a:pt x="131671" y="181610"/>
                  </a:lnTo>
                  <a:lnTo>
                    <a:pt x="214255" y="181610"/>
                  </a:lnTo>
                  <a:lnTo>
                    <a:pt x="225406" y="238760"/>
                  </a:lnTo>
                  <a:lnTo>
                    <a:pt x="204182" y="242570"/>
                  </a:lnTo>
                  <a:lnTo>
                    <a:pt x="289318" y="242570"/>
                  </a:lnTo>
                  <a:lnTo>
                    <a:pt x="313696" y="238760"/>
                  </a:lnTo>
                  <a:lnTo>
                    <a:pt x="232411" y="238760"/>
                  </a:lnTo>
                  <a:lnTo>
                    <a:pt x="221375" y="181610"/>
                  </a:lnTo>
                  <a:lnTo>
                    <a:pt x="244505" y="179070"/>
                  </a:lnTo>
                  <a:lnTo>
                    <a:pt x="159042" y="179070"/>
                  </a:lnTo>
                  <a:lnTo>
                    <a:pt x="142257" y="111760"/>
                  </a:lnTo>
                  <a:lnTo>
                    <a:pt x="435588" y="111760"/>
                  </a:lnTo>
                  <a:lnTo>
                    <a:pt x="435588" y="72390"/>
                  </a:lnTo>
                  <a:close/>
                </a:path>
                <a:path w="469900" h="430530">
                  <a:moveTo>
                    <a:pt x="175460" y="111760"/>
                  </a:moveTo>
                  <a:lnTo>
                    <a:pt x="168151" y="111760"/>
                  </a:lnTo>
                  <a:lnTo>
                    <a:pt x="182507" y="177800"/>
                  </a:lnTo>
                  <a:lnTo>
                    <a:pt x="159042" y="179070"/>
                  </a:lnTo>
                  <a:lnTo>
                    <a:pt x="244505" y="179070"/>
                  </a:lnTo>
                  <a:lnTo>
                    <a:pt x="253636" y="234950"/>
                  </a:lnTo>
                  <a:lnTo>
                    <a:pt x="232411" y="238760"/>
                  </a:lnTo>
                  <a:lnTo>
                    <a:pt x="313696" y="238760"/>
                  </a:lnTo>
                  <a:lnTo>
                    <a:pt x="346201" y="233680"/>
                  </a:lnTo>
                  <a:lnTo>
                    <a:pt x="260693" y="233680"/>
                  </a:lnTo>
                  <a:lnTo>
                    <a:pt x="251625" y="179070"/>
                  </a:lnTo>
                  <a:lnTo>
                    <a:pt x="274714" y="177800"/>
                  </a:lnTo>
                  <a:lnTo>
                    <a:pt x="281977" y="177800"/>
                  </a:lnTo>
                  <a:lnTo>
                    <a:pt x="281802" y="176530"/>
                  </a:lnTo>
                  <a:lnTo>
                    <a:pt x="189669" y="176530"/>
                  </a:lnTo>
                  <a:lnTo>
                    <a:pt x="175460" y="111760"/>
                  </a:lnTo>
                  <a:close/>
                </a:path>
                <a:path w="469900" h="430530">
                  <a:moveTo>
                    <a:pt x="281977" y="177800"/>
                  </a:moveTo>
                  <a:lnTo>
                    <a:pt x="274714" y="177800"/>
                  </a:lnTo>
                  <a:lnTo>
                    <a:pt x="281949" y="229870"/>
                  </a:lnTo>
                  <a:lnTo>
                    <a:pt x="260693" y="233680"/>
                  </a:lnTo>
                  <a:lnTo>
                    <a:pt x="346201" y="233680"/>
                  </a:lnTo>
                  <a:lnTo>
                    <a:pt x="378705" y="228600"/>
                  </a:lnTo>
                  <a:lnTo>
                    <a:pt x="288965" y="228600"/>
                  </a:lnTo>
                  <a:lnTo>
                    <a:pt x="281977" y="177800"/>
                  </a:lnTo>
                  <a:close/>
                </a:path>
                <a:path w="469900" h="430530">
                  <a:moveTo>
                    <a:pt x="311713" y="175260"/>
                  </a:moveTo>
                  <a:lnTo>
                    <a:pt x="304482" y="175260"/>
                  </a:lnTo>
                  <a:lnTo>
                    <a:pt x="310189" y="226060"/>
                  </a:lnTo>
                  <a:lnTo>
                    <a:pt x="288965" y="228600"/>
                  </a:lnTo>
                  <a:lnTo>
                    <a:pt x="378705" y="228600"/>
                  </a:lnTo>
                  <a:lnTo>
                    <a:pt x="403084" y="224790"/>
                  </a:lnTo>
                  <a:lnTo>
                    <a:pt x="317236" y="224790"/>
                  </a:lnTo>
                  <a:lnTo>
                    <a:pt x="311713" y="175260"/>
                  </a:lnTo>
                  <a:close/>
                </a:path>
                <a:path w="469900" h="430530">
                  <a:moveTo>
                    <a:pt x="342176" y="172720"/>
                  </a:moveTo>
                  <a:lnTo>
                    <a:pt x="334995" y="172720"/>
                  </a:lnTo>
                  <a:lnTo>
                    <a:pt x="338576" y="220980"/>
                  </a:lnTo>
                  <a:lnTo>
                    <a:pt x="317236" y="224790"/>
                  </a:lnTo>
                  <a:lnTo>
                    <a:pt x="403084" y="224790"/>
                  </a:lnTo>
                  <a:lnTo>
                    <a:pt x="435588" y="219710"/>
                  </a:lnTo>
                  <a:lnTo>
                    <a:pt x="345622" y="219710"/>
                  </a:lnTo>
                  <a:lnTo>
                    <a:pt x="342176" y="172720"/>
                  </a:lnTo>
                  <a:close/>
                </a:path>
                <a:path w="469900" h="430530">
                  <a:moveTo>
                    <a:pt x="435588" y="114300"/>
                  </a:moveTo>
                  <a:lnTo>
                    <a:pt x="297771" y="114300"/>
                  </a:lnTo>
                  <a:lnTo>
                    <a:pt x="303697" y="167640"/>
                  </a:lnTo>
                  <a:lnTo>
                    <a:pt x="280829" y="170180"/>
                  </a:lnTo>
                  <a:lnTo>
                    <a:pt x="364721" y="170180"/>
                  </a:lnTo>
                  <a:lnTo>
                    <a:pt x="366878" y="217170"/>
                  </a:lnTo>
                  <a:lnTo>
                    <a:pt x="345622" y="219710"/>
                  </a:lnTo>
                  <a:lnTo>
                    <a:pt x="435588" y="219710"/>
                  </a:lnTo>
                  <a:lnTo>
                    <a:pt x="435588" y="215900"/>
                  </a:lnTo>
                  <a:lnTo>
                    <a:pt x="373936" y="215900"/>
                  </a:lnTo>
                  <a:lnTo>
                    <a:pt x="371810" y="170180"/>
                  </a:lnTo>
                  <a:lnTo>
                    <a:pt x="395453" y="167640"/>
                  </a:lnTo>
                  <a:lnTo>
                    <a:pt x="310786" y="167640"/>
                  </a:lnTo>
                  <a:lnTo>
                    <a:pt x="304933" y="115570"/>
                  </a:lnTo>
                  <a:lnTo>
                    <a:pt x="435588" y="115570"/>
                  </a:lnTo>
                  <a:lnTo>
                    <a:pt x="435588" y="114300"/>
                  </a:lnTo>
                  <a:close/>
                </a:path>
                <a:path w="469900" h="430530">
                  <a:moveTo>
                    <a:pt x="337937" y="115570"/>
                  </a:moveTo>
                  <a:lnTo>
                    <a:pt x="330817" y="115570"/>
                  </a:lnTo>
                  <a:lnTo>
                    <a:pt x="334471" y="165100"/>
                  </a:lnTo>
                  <a:lnTo>
                    <a:pt x="310786" y="167640"/>
                  </a:lnTo>
                  <a:lnTo>
                    <a:pt x="395453" y="167640"/>
                  </a:lnTo>
                  <a:lnTo>
                    <a:pt x="395349" y="212090"/>
                  </a:lnTo>
                  <a:lnTo>
                    <a:pt x="373936" y="215900"/>
                  </a:lnTo>
                  <a:lnTo>
                    <a:pt x="435588" y="215900"/>
                  </a:lnTo>
                  <a:lnTo>
                    <a:pt x="435588" y="210820"/>
                  </a:lnTo>
                  <a:lnTo>
                    <a:pt x="402427" y="210820"/>
                  </a:lnTo>
                  <a:lnTo>
                    <a:pt x="402542" y="167640"/>
                  </a:lnTo>
                  <a:lnTo>
                    <a:pt x="422049" y="166370"/>
                  </a:lnTo>
                  <a:lnTo>
                    <a:pt x="435588" y="166370"/>
                  </a:lnTo>
                  <a:lnTo>
                    <a:pt x="435588" y="165100"/>
                  </a:lnTo>
                  <a:lnTo>
                    <a:pt x="341560" y="165100"/>
                  </a:lnTo>
                  <a:lnTo>
                    <a:pt x="337937" y="115570"/>
                  </a:lnTo>
                  <a:close/>
                </a:path>
                <a:path w="469900" h="430530">
                  <a:moveTo>
                    <a:pt x="435588" y="166370"/>
                  </a:moveTo>
                  <a:lnTo>
                    <a:pt x="422049" y="166370"/>
                  </a:lnTo>
                  <a:lnTo>
                    <a:pt x="422049" y="208280"/>
                  </a:lnTo>
                  <a:lnTo>
                    <a:pt x="402427" y="210820"/>
                  </a:lnTo>
                  <a:lnTo>
                    <a:pt x="435588" y="210820"/>
                  </a:lnTo>
                  <a:lnTo>
                    <a:pt x="435588" y="166370"/>
                  </a:lnTo>
                  <a:close/>
                </a:path>
                <a:path w="469900" h="430530">
                  <a:moveTo>
                    <a:pt x="435588" y="111760"/>
                  </a:moveTo>
                  <a:lnTo>
                    <a:pt x="175460" y="111760"/>
                  </a:lnTo>
                  <a:lnTo>
                    <a:pt x="200821" y="113030"/>
                  </a:lnTo>
                  <a:lnTo>
                    <a:pt x="212873" y="175260"/>
                  </a:lnTo>
                  <a:lnTo>
                    <a:pt x="189669" y="176530"/>
                  </a:lnTo>
                  <a:lnTo>
                    <a:pt x="281802" y="176530"/>
                  </a:lnTo>
                  <a:lnTo>
                    <a:pt x="304482" y="175260"/>
                  </a:lnTo>
                  <a:lnTo>
                    <a:pt x="311713" y="175260"/>
                  </a:lnTo>
                  <a:lnTo>
                    <a:pt x="311571" y="173990"/>
                  </a:lnTo>
                  <a:lnTo>
                    <a:pt x="219993" y="173990"/>
                  </a:lnTo>
                  <a:lnTo>
                    <a:pt x="208098" y="113030"/>
                  </a:lnTo>
                  <a:lnTo>
                    <a:pt x="435588" y="113030"/>
                  </a:lnTo>
                  <a:lnTo>
                    <a:pt x="435588" y="111760"/>
                  </a:lnTo>
                  <a:close/>
                </a:path>
                <a:path w="469900" h="430530">
                  <a:moveTo>
                    <a:pt x="435588" y="113030"/>
                  </a:moveTo>
                  <a:lnTo>
                    <a:pt x="233574" y="113030"/>
                  </a:lnTo>
                  <a:lnTo>
                    <a:pt x="243343" y="172720"/>
                  </a:lnTo>
                  <a:lnTo>
                    <a:pt x="219993" y="173990"/>
                  </a:lnTo>
                  <a:lnTo>
                    <a:pt x="311571" y="173990"/>
                  </a:lnTo>
                  <a:lnTo>
                    <a:pt x="334995" y="172720"/>
                  </a:lnTo>
                  <a:lnTo>
                    <a:pt x="342176" y="172720"/>
                  </a:lnTo>
                  <a:lnTo>
                    <a:pt x="342083" y="171450"/>
                  </a:lnTo>
                  <a:lnTo>
                    <a:pt x="250474" y="171450"/>
                  </a:lnTo>
                  <a:lnTo>
                    <a:pt x="240809" y="114300"/>
                  </a:lnTo>
                  <a:lnTo>
                    <a:pt x="435588" y="114300"/>
                  </a:lnTo>
                  <a:lnTo>
                    <a:pt x="435588" y="113030"/>
                  </a:lnTo>
                  <a:close/>
                </a:path>
                <a:path w="469900" h="430530">
                  <a:moveTo>
                    <a:pt x="273300" y="114300"/>
                  </a:moveTo>
                  <a:lnTo>
                    <a:pt x="266096" y="114300"/>
                  </a:lnTo>
                  <a:lnTo>
                    <a:pt x="273740" y="170180"/>
                  </a:lnTo>
                  <a:lnTo>
                    <a:pt x="250474" y="171450"/>
                  </a:lnTo>
                  <a:lnTo>
                    <a:pt x="342083" y="171450"/>
                  </a:lnTo>
                  <a:lnTo>
                    <a:pt x="364721" y="170180"/>
                  </a:lnTo>
                  <a:lnTo>
                    <a:pt x="280829" y="170180"/>
                  </a:lnTo>
                  <a:lnTo>
                    <a:pt x="273300" y="114300"/>
                  </a:lnTo>
                  <a:close/>
                </a:path>
                <a:path w="469900" h="430530">
                  <a:moveTo>
                    <a:pt x="435588" y="115570"/>
                  </a:moveTo>
                  <a:lnTo>
                    <a:pt x="337937" y="115570"/>
                  </a:lnTo>
                  <a:lnTo>
                    <a:pt x="362187" y="116840"/>
                  </a:lnTo>
                  <a:lnTo>
                    <a:pt x="364386" y="163830"/>
                  </a:lnTo>
                  <a:lnTo>
                    <a:pt x="341560" y="165100"/>
                  </a:lnTo>
                  <a:lnTo>
                    <a:pt x="435588" y="165100"/>
                  </a:lnTo>
                  <a:lnTo>
                    <a:pt x="435588" y="162560"/>
                  </a:lnTo>
                  <a:lnTo>
                    <a:pt x="371475" y="162560"/>
                  </a:lnTo>
                  <a:lnTo>
                    <a:pt x="369308" y="116840"/>
                  </a:lnTo>
                  <a:lnTo>
                    <a:pt x="435588" y="116840"/>
                  </a:lnTo>
                  <a:lnTo>
                    <a:pt x="435588" y="115570"/>
                  </a:lnTo>
                  <a:close/>
                </a:path>
                <a:path w="469900" h="430530">
                  <a:moveTo>
                    <a:pt x="402657" y="116840"/>
                  </a:moveTo>
                  <a:lnTo>
                    <a:pt x="395569" y="116840"/>
                  </a:lnTo>
                  <a:lnTo>
                    <a:pt x="395453" y="161290"/>
                  </a:lnTo>
                  <a:lnTo>
                    <a:pt x="371475" y="162560"/>
                  </a:lnTo>
                  <a:lnTo>
                    <a:pt x="435588" y="162560"/>
                  </a:lnTo>
                  <a:lnTo>
                    <a:pt x="435588" y="160020"/>
                  </a:lnTo>
                  <a:lnTo>
                    <a:pt x="402584" y="160020"/>
                  </a:lnTo>
                  <a:lnTo>
                    <a:pt x="402657" y="116840"/>
                  </a:lnTo>
                  <a:close/>
                </a:path>
                <a:path w="469900" h="430530">
                  <a:moveTo>
                    <a:pt x="435588" y="116840"/>
                  </a:moveTo>
                  <a:lnTo>
                    <a:pt x="402657" y="116840"/>
                  </a:lnTo>
                  <a:lnTo>
                    <a:pt x="422049" y="118110"/>
                  </a:lnTo>
                  <a:lnTo>
                    <a:pt x="422049" y="158750"/>
                  </a:lnTo>
                  <a:lnTo>
                    <a:pt x="402584" y="160020"/>
                  </a:lnTo>
                  <a:lnTo>
                    <a:pt x="435588" y="160020"/>
                  </a:lnTo>
                  <a:lnTo>
                    <a:pt x="435588" y="116840"/>
                  </a:lnTo>
                  <a:close/>
                </a:path>
                <a:path w="469900" h="430530">
                  <a:moveTo>
                    <a:pt x="435588" y="68580"/>
                  </a:moveTo>
                  <a:lnTo>
                    <a:pt x="367067" y="68580"/>
                  </a:lnTo>
                  <a:lnTo>
                    <a:pt x="395642" y="71120"/>
                  </a:lnTo>
                  <a:lnTo>
                    <a:pt x="395569" y="110490"/>
                  </a:lnTo>
                  <a:lnTo>
                    <a:pt x="402689" y="110490"/>
                  </a:lnTo>
                  <a:lnTo>
                    <a:pt x="402762" y="72390"/>
                  </a:lnTo>
                  <a:lnTo>
                    <a:pt x="435588" y="72390"/>
                  </a:lnTo>
                  <a:lnTo>
                    <a:pt x="435588" y="68580"/>
                  </a:lnTo>
                  <a:close/>
                </a:path>
                <a:path w="469900" h="430530">
                  <a:moveTo>
                    <a:pt x="435588" y="64770"/>
                  </a:moveTo>
                  <a:lnTo>
                    <a:pt x="334241" y="64770"/>
                  </a:lnTo>
                  <a:lnTo>
                    <a:pt x="359947" y="67310"/>
                  </a:lnTo>
                  <a:lnTo>
                    <a:pt x="361852" y="109220"/>
                  </a:lnTo>
                  <a:lnTo>
                    <a:pt x="368973" y="109220"/>
                  </a:lnTo>
                  <a:lnTo>
                    <a:pt x="367067" y="68580"/>
                  </a:lnTo>
                  <a:lnTo>
                    <a:pt x="435588" y="68580"/>
                  </a:lnTo>
                  <a:lnTo>
                    <a:pt x="435588" y="64770"/>
                  </a:lnTo>
                  <a:close/>
                </a:path>
                <a:path w="469900" h="430530">
                  <a:moveTo>
                    <a:pt x="397997" y="58420"/>
                  </a:moveTo>
                  <a:lnTo>
                    <a:pt x="265646" y="58420"/>
                  </a:lnTo>
                  <a:lnTo>
                    <a:pt x="291687" y="60960"/>
                  </a:lnTo>
                  <a:lnTo>
                    <a:pt x="296943" y="107950"/>
                  </a:lnTo>
                  <a:lnTo>
                    <a:pt x="304105" y="107950"/>
                  </a:lnTo>
                  <a:lnTo>
                    <a:pt x="298922" y="60960"/>
                  </a:lnTo>
                  <a:lnTo>
                    <a:pt x="423058" y="60960"/>
                  </a:lnTo>
                  <a:lnTo>
                    <a:pt x="397997" y="58420"/>
                  </a:lnTo>
                  <a:close/>
                </a:path>
                <a:path w="469900" h="430530">
                  <a:moveTo>
                    <a:pt x="423058" y="60960"/>
                  </a:moveTo>
                  <a:lnTo>
                    <a:pt x="298922" y="60960"/>
                  </a:lnTo>
                  <a:lnTo>
                    <a:pt x="327047" y="64770"/>
                  </a:lnTo>
                  <a:lnTo>
                    <a:pt x="330293" y="107950"/>
                  </a:lnTo>
                  <a:lnTo>
                    <a:pt x="337323" y="107950"/>
                  </a:lnTo>
                  <a:lnTo>
                    <a:pt x="334241" y="64770"/>
                  </a:lnTo>
                  <a:lnTo>
                    <a:pt x="435588" y="64770"/>
                  </a:lnTo>
                  <a:lnTo>
                    <a:pt x="435588" y="62230"/>
                  </a:lnTo>
                  <a:lnTo>
                    <a:pt x="423058" y="60960"/>
                  </a:lnTo>
                  <a:close/>
                </a:path>
                <a:path w="469900" h="430530">
                  <a:moveTo>
                    <a:pt x="322816" y="50800"/>
                  </a:moveTo>
                  <a:lnTo>
                    <a:pt x="196046" y="50800"/>
                  </a:lnTo>
                  <a:lnTo>
                    <a:pt x="223689" y="54610"/>
                  </a:lnTo>
                  <a:lnTo>
                    <a:pt x="232411" y="106680"/>
                  </a:lnTo>
                  <a:lnTo>
                    <a:pt x="239615" y="106680"/>
                  </a:lnTo>
                  <a:lnTo>
                    <a:pt x="231040" y="54610"/>
                  </a:lnTo>
                  <a:lnTo>
                    <a:pt x="360407" y="54610"/>
                  </a:lnTo>
                  <a:lnTo>
                    <a:pt x="322816" y="50800"/>
                  </a:lnTo>
                  <a:close/>
                </a:path>
                <a:path w="469900" h="430530">
                  <a:moveTo>
                    <a:pt x="360407" y="54610"/>
                  </a:moveTo>
                  <a:lnTo>
                    <a:pt x="231040" y="54610"/>
                  </a:lnTo>
                  <a:lnTo>
                    <a:pt x="258379" y="57150"/>
                  </a:lnTo>
                  <a:lnTo>
                    <a:pt x="265133" y="106680"/>
                  </a:lnTo>
                  <a:lnTo>
                    <a:pt x="272326" y="106680"/>
                  </a:lnTo>
                  <a:lnTo>
                    <a:pt x="265646" y="58420"/>
                  </a:lnTo>
                  <a:lnTo>
                    <a:pt x="397997" y="58420"/>
                  </a:lnTo>
                  <a:lnTo>
                    <a:pt x="360407" y="54610"/>
                  </a:lnTo>
                  <a:close/>
                </a:path>
                <a:path w="469900" h="430530">
                  <a:moveTo>
                    <a:pt x="260164" y="44450"/>
                  </a:moveTo>
                  <a:lnTo>
                    <a:pt x="125441" y="44450"/>
                  </a:lnTo>
                  <a:lnTo>
                    <a:pt x="153754" y="46990"/>
                  </a:lnTo>
                  <a:lnTo>
                    <a:pt x="166581" y="105410"/>
                  </a:lnTo>
                  <a:lnTo>
                    <a:pt x="173889" y="105410"/>
                  </a:lnTo>
                  <a:lnTo>
                    <a:pt x="161209" y="48260"/>
                  </a:lnTo>
                  <a:lnTo>
                    <a:pt x="297755" y="48260"/>
                  </a:lnTo>
                  <a:lnTo>
                    <a:pt x="260164" y="44450"/>
                  </a:lnTo>
                  <a:close/>
                </a:path>
                <a:path w="469900" h="430530">
                  <a:moveTo>
                    <a:pt x="297755" y="48260"/>
                  </a:moveTo>
                  <a:lnTo>
                    <a:pt x="161209" y="48260"/>
                  </a:lnTo>
                  <a:lnTo>
                    <a:pt x="188664" y="50800"/>
                  </a:lnTo>
                  <a:lnTo>
                    <a:pt x="199407" y="105410"/>
                  </a:lnTo>
                  <a:lnTo>
                    <a:pt x="206674" y="105410"/>
                  </a:lnTo>
                  <a:lnTo>
                    <a:pt x="196046" y="50800"/>
                  </a:lnTo>
                  <a:lnTo>
                    <a:pt x="322816" y="50800"/>
                  </a:lnTo>
                  <a:lnTo>
                    <a:pt x="297755" y="48260"/>
                  </a:lnTo>
                  <a:close/>
                </a:path>
                <a:path w="469900" h="430530">
                  <a:moveTo>
                    <a:pt x="222574" y="40640"/>
                  </a:moveTo>
                  <a:lnTo>
                    <a:pt x="88992" y="40640"/>
                  </a:lnTo>
                  <a:lnTo>
                    <a:pt x="117944" y="43180"/>
                  </a:lnTo>
                  <a:lnTo>
                    <a:pt x="133126" y="104140"/>
                  </a:lnTo>
                  <a:lnTo>
                    <a:pt x="140508" y="104140"/>
                  </a:lnTo>
                  <a:lnTo>
                    <a:pt x="125441" y="44450"/>
                  </a:lnTo>
                  <a:lnTo>
                    <a:pt x="260164" y="44450"/>
                  </a:lnTo>
                  <a:lnTo>
                    <a:pt x="222574" y="40640"/>
                  </a:lnTo>
                  <a:close/>
                </a:path>
                <a:path w="469900" h="430530">
                  <a:moveTo>
                    <a:pt x="77143" y="12700"/>
                  </a:moveTo>
                  <a:lnTo>
                    <a:pt x="17601" y="12700"/>
                  </a:lnTo>
                  <a:lnTo>
                    <a:pt x="50483" y="16510"/>
                  </a:lnTo>
                  <a:lnTo>
                    <a:pt x="63359" y="17780"/>
                  </a:lnTo>
                  <a:lnTo>
                    <a:pt x="67558" y="20320"/>
                  </a:lnTo>
                  <a:lnTo>
                    <a:pt x="69819" y="24130"/>
                  </a:lnTo>
                  <a:lnTo>
                    <a:pt x="83966" y="24130"/>
                  </a:lnTo>
                  <a:lnTo>
                    <a:pt x="80412" y="16510"/>
                  </a:lnTo>
                  <a:lnTo>
                    <a:pt x="77143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12241423" y="2820232"/>
            <a:ext cx="4224655" cy="7013575"/>
          </a:xfrm>
          <a:custGeom>
            <a:avLst/>
            <a:gdLst/>
            <a:ahLst/>
            <a:cxnLst/>
            <a:rect l="l" t="t" r="r" b="b"/>
            <a:pathLst>
              <a:path w="4224655" h="7013575">
                <a:moveTo>
                  <a:pt x="4028987" y="0"/>
                </a:moveTo>
                <a:lnTo>
                  <a:pt x="195962" y="0"/>
                </a:lnTo>
                <a:lnTo>
                  <a:pt x="158214" y="149"/>
                </a:lnTo>
                <a:lnTo>
                  <a:pt x="103359" y="4033"/>
                </a:lnTo>
                <a:lnTo>
                  <a:pt x="57257" y="21086"/>
                </a:lnTo>
                <a:lnTo>
                  <a:pt x="21087" y="57257"/>
                </a:lnTo>
                <a:lnTo>
                  <a:pt x="4031" y="103359"/>
                </a:lnTo>
                <a:lnTo>
                  <a:pt x="147" y="158214"/>
                </a:lnTo>
                <a:lnTo>
                  <a:pt x="0" y="195094"/>
                </a:lnTo>
                <a:lnTo>
                  <a:pt x="3" y="6818024"/>
                </a:lnTo>
                <a:lnTo>
                  <a:pt x="1207" y="6884937"/>
                </a:lnTo>
                <a:lnTo>
                  <a:pt x="9559" y="6932526"/>
                </a:lnTo>
                <a:lnTo>
                  <a:pt x="37204" y="6975916"/>
                </a:lnTo>
                <a:lnTo>
                  <a:pt x="80594" y="7003559"/>
                </a:lnTo>
                <a:lnTo>
                  <a:pt x="128180" y="7011924"/>
                </a:lnTo>
                <a:lnTo>
                  <a:pt x="195093" y="7013119"/>
                </a:lnTo>
                <a:lnTo>
                  <a:pt x="4028118" y="7013119"/>
                </a:lnTo>
                <a:lnTo>
                  <a:pt x="4095787" y="7011924"/>
                </a:lnTo>
                <a:lnTo>
                  <a:pt x="4143486" y="7003559"/>
                </a:lnTo>
                <a:lnTo>
                  <a:pt x="4186876" y="6975916"/>
                </a:lnTo>
                <a:lnTo>
                  <a:pt x="4214520" y="6932526"/>
                </a:lnTo>
                <a:lnTo>
                  <a:pt x="4222889" y="6884829"/>
                </a:lnTo>
                <a:lnTo>
                  <a:pt x="4224080" y="6818024"/>
                </a:lnTo>
                <a:lnTo>
                  <a:pt x="4224077" y="195094"/>
                </a:lnTo>
                <a:lnTo>
                  <a:pt x="4222873" y="128181"/>
                </a:lnTo>
                <a:lnTo>
                  <a:pt x="4214520" y="80593"/>
                </a:lnTo>
                <a:lnTo>
                  <a:pt x="4186876" y="37203"/>
                </a:lnTo>
                <a:lnTo>
                  <a:pt x="4143486" y="9560"/>
                </a:lnTo>
                <a:lnTo>
                  <a:pt x="4095896" y="1195"/>
                </a:lnTo>
                <a:lnTo>
                  <a:pt x="4028987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34406" y="3181028"/>
            <a:ext cx="3438108" cy="32304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81136" y="6898213"/>
            <a:ext cx="3944650" cy="2587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47569" y="2825064"/>
            <a:ext cx="4211955" cy="7004050"/>
          </a:xfrm>
          <a:custGeom>
            <a:avLst/>
            <a:gdLst/>
            <a:ahLst/>
            <a:cxnLst/>
            <a:rect l="l" t="t" r="r" b="b"/>
            <a:pathLst>
              <a:path w="4211955" h="7004050">
                <a:moveTo>
                  <a:pt x="3990182" y="0"/>
                </a:moveTo>
                <a:lnTo>
                  <a:pt x="222590" y="0"/>
                </a:lnTo>
                <a:lnTo>
                  <a:pt x="179718" y="169"/>
                </a:lnTo>
                <a:lnTo>
                  <a:pt x="145728" y="1357"/>
                </a:lnTo>
                <a:lnTo>
                  <a:pt x="117408" y="4581"/>
                </a:lnTo>
                <a:lnTo>
                  <a:pt x="91546" y="10859"/>
                </a:lnTo>
                <a:lnTo>
                  <a:pt x="42261" y="42258"/>
                </a:lnTo>
                <a:lnTo>
                  <a:pt x="10858" y="91545"/>
                </a:lnTo>
                <a:lnTo>
                  <a:pt x="1352" y="145723"/>
                </a:lnTo>
                <a:lnTo>
                  <a:pt x="0" y="221605"/>
                </a:lnTo>
                <a:lnTo>
                  <a:pt x="3" y="6781849"/>
                </a:lnTo>
                <a:lnTo>
                  <a:pt x="169" y="6823740"/>
                </a:lnTo>
                <a:lnTo>
                  <a:pt x="4584" y="6886065"/>
                </a:lnTo>
                <a:lnTo>
                  <a:pt x="23953" y="6938416"/>
                </a:lnTo>
                <a:lnTo>
                  <a:pt x="65040" y="6979503"/>
                </a:lnTo>
                <a:lnTo>
                  <a:pt x="117393" y="6998873"/>
                </a:lnTo>
                <a:lnTo>
                  <a:pt x="179303" y="7003285"/>
                </a:lnTo>
                <a:lnTo>
                  <a:pt x="221605" y="7003454"/>
                </a:lnTo>
                <a:lnTo>
                  <a:pt x="3989187" y="7003454"/>
                </a:lnTo>
                <a:lnTo>
                  <a:pt x="4032065" y="7003285"/>
                </a:lnTo>
                <a:lnTo>
                  <a:pt x="4094379" y="6998873"/>
                </a:lnTo>
                <a:lnTo>
                  <a:pt x="4146747" y="6979503"/>
                </a:lnTo>
                <a:lnTo>
                  <a:pt x="4187830" y="6938416"/>
                </a:lnTo>
                <a:lnTo>
                  <a:pt x="4207204" y="6886050"/>
                </a:lnTo>
                <a:lnTo>
                  <a:pt x="4211618" y="6824155"/>
                </a:lnTo>
                <a:lnTo>
                  <a:pt x="4211787" y="6781849"/>
                </a:lnTo>
                <a:lnTo>
                  <a:pt x="4211784" y="221605"/>
                </a:lnTo>
                <a:lnTo>
                  <a:pt x="4211618" y="179714"/>
                </a:lnTo>
                <a:lnTo>
                  <a:pt x="4207198" y="117389"/>
                </a:lnTo>
                <a:lnTo>
                  <a:pt x="4187830" y="65037"/>
                </a:lnTo>
                <a:lnTo>
                  <a:pt x="4146747" y="23951"/>
                </a:lnTo>
                <a:lnTo>
                  <a:pt x="4094394" y="4581"/>
                </a:lnTo>
                <a:lnTo>
                  <a:pt x="4032484" y="169"/>
                </a:lnTo>
                <a:lnTo>
                  <a:pt x="3990182" y="0"/>
                </a:lnTo>
                <a:close/>
              </a:path>
            </a:pathLst>
          </a:custGeom>
          <a:solidFill>
            <a:srgbClr val="000000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7569" y="2825064"/>
            <a:ext cx="4211955" cy="7004050"/>
          </a:xfrm>
          <a:custGeom>
            <a:avLst/>
            <a:gdLst/>
            <a:ahLst/>
            <a:cxnLst/>
            <a:rect l="l" t="t" r="r" b="b"/>
            <a:pathLst>
              <a:path w="4211955" h="7004050">
                <a:moveTo>
                  <a:pt x="221605" y="0"/>
                </a:moveTo>
                <a:lnTo>
                  <a:pt x="3990174" y="0"/>
                </a:lnTo>
                <a:lnTo>
                  <a:pt x="4032481" y="169"/>
                </a:lnTo>
                <a:lnTo>
                  <a:pt x="4094391" y="4581"/>
                </a:lnTo>
                <a:lnTo>
                  <a:pt x="4146742" y="23951"/>
                </a:lnTo>
                <a:lnTo>
                  <a:pt x="4187829" y="65038"/>
                </a:lnTo>
                <a:lnTo>
                  <a:pt x="4207199" y="117404"/>
                </a:lnTo>
                <a:lnTo>
                  <a:pt x="4211610" y="179715"/>
                </a:lnTo>
                <a:lnTo>
                  <a:pt x="4211780" y="222591"/>
                </a:lnTo>
                <a:lnTo>
                  <a:pt x="4211780" y="6781849"/>
                </a:lnTo>
                <a:lnTo>
                  <a:pt x="4211610" y="6824155"/>
                </a:lnTo>
                <a:lnTo>
                  <a:pt x="4207199" y="6886066"/>
                </a:lnTo>
                <a:lnTo>
                  <a:pt x="4187829" y="6938417"/>
                </a:lnTo>
                <a:lnTo>
                  <a:pt x="4146742" y="6979503"/>
                </a:lnTo>
                <a:lnTo>
                  <a:pt x="4094376" y="6998873"/>
                </a:lnTo>
                <a:lnTo>
                  <a:pt x="4032065" y="7003285"/>
                </a:lnTo>
                <a:lnTo>
                  <a:pt x="3989189" y="7003454"/>
                </a:lnTo>
                <a:lnTo>
                  <a:pt x="221605" y="7003454"/>
                </a:lnTo>
                <a:lnTo>
                  <a:pt x="179299" y="7003285"/>
                </a:lnTo>
                <a:lnTo>
                  <a:pt x="117389" y="6998873"/>
                </a:lnTo>
                <a:lnTo>
                  <a:pt x="65038" y="6979503"/>
                </a:lnTo>
                <a:lnTo>
                  <a:pt x="23951" y="6938417"/>
                </a:lnTo>
                <a:lnTo>
                  <a:pt x="4581" y="6886050"/>
                </a:lnTo>
                <a:lnTo>
                  <a:pt x="169" y="6823740"/>
                </a:lnTo>
                <a:lnTo>
                  <a:pt x="0" y="6780863"/>
                </a:lnTo>
                <a:lnTo>
                  <a:pt x="0" y="221605"/>
                </a:lnTo>
                <a:lnTo>
                  <a:pt x="169" y="179299"/>
                </a:lnTo>
                <a:lnTo>
                  <a:pt x="4581" y="117389"/>
                </a:lnTo>
                <a:lnTo>
                  <a:pt x="23951" y="65038"/>
                </a:lnTo>
                <a:lnTo>
                  <a:pt x="65038" y="23951"/>
                </a:lnTo>
                <a:lnTo>
                  <a:pt x="117404" y="4581"/>
                </a:lnTo>
                <a:lnTo>
                  <a:pt x="179715" y="169"/>
                </a:lnTo>
                <a:lnTo>
                  <a:pt x="222591" y="0"/>
                </a:lnTo>
                <a:lnTo>
                  <a:pt x="221605" y="0"/>
                </a:lnTo>
                <a:close/>
              </a:path>
            </a:pathLst>
          </a:custGeom>
          <a:ln w="115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77206" y="4492119"/>
            <a:ext cx="952525" cy="1750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594009" y="8351887"/>
            <a:ext cx="1518920" cy="422275"/>
          </a:xfrm>
          <a:prstGeom prst="rect">
            <a:avLst/>
          </a:prstGeom>
          <a:ln w="10470">
            <a:solidFill>
              <a:srgbClr val="A6A6A6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894"/>
              </a:spcBef>
            </a:pP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P</a:t>
            </a:r>
            <a:r>
              <a:rPr sz="1150" spc="-10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U</a:t>
            </a:r>
            <a:r>
              <a:rPr sz="1150" spc="-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R</a:t>
            </a:r>
            <a:r>
              <a:rPr sz="1150" spc="-10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C</a:t>
            </a:r>
            <a:r>
              <a:rPr sz="1150" spc="-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H</a:t>
            </a:r>
            <a:r>
              <a:rPr sz="1150" spc="-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A</a:t>
            </a:r>
            <a:r>
              <a:rPr sz="1150" spc="-10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S</a:t>
            </a:r>
            <a:r>
              <a:rPr sz="1150" spc="-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dirty="0">
                <a:solidFill>
                  <a:srgbClr val="FFC000"/>
                </a:solidFill>
                <a:latin typeface="Helvetica"/>
                <a:cs typeface="Helvetica"/>
              </a:rPr>
              <a:t>E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endParaRPr sz="1150">
              <a:latin typeface="Helvetica"/>
              <a:cs typeface="Helvetic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157385" y="6589396"/>
            <a:ext cx="5461635" cy="4170679"/>
            <a:chOff x="14157385" y="6040215"/>
            <a:chExt cx="5461635" cy="4170679"/>
          </a:xfrm>
        </p:grpSpPr>
        <p:sp>
          <p:nvSpPr>
            <p:cNvPr id="32" name="object 32"/>
            <p:cNvSpPr/>
            <p:nvPr/>
          </p:nvSpPr>
          <p:spPr>
            <a:xfrm>
              <a:off x="14157385" y="6040215"/>
              <a:ext cx="675640" cy="675640"/>
            </a:xfrm>
            <a:custGeom>
              <a:avLst/>
              <a:gdLst/>
              <a:ahLst/>
              <a:cxnLst/>
              <a:rect l="l" t="t" r="r" b="b"/>
              <a:pathLst>
                <a:path w="675640" h="675640">
                  <a:moveTo>
                    <a:pt x="337680" y="0"/>
                  </a:moveTo>
                  <a:lnTo>
                    <a:pt x="294564" y="2747"/>
                  </a:lnTo>
                  <a:lnTo>
                    <a:pt x="252018" y="10989"/>
                  </a:lnTo>
                  <a:lnTo>
                    <a:pt x="210609" y="24726"/>
                  </a:lnTo>
                  <a:lnTo>
                    <a:pt x="170907" y="43957"/>
                  </a:lnTo>
                  <a:lnTo>
                    <a:pt x="133482" y="68684"/>
                  </a:lnTo>
                  <a:lnTo>
                    <a:pt x="98902" y="98905"/>
                  </a:lnTo>
                  <a:lnTo>
                    <a:pt x="68682" y="133485"/>
                  </a:lnTo>
                  <a:lnTo>
                    <a:pt x="43956" y="170910"/>
                  </a:lnTo>
                  <a:lnTo>
                    <a:pt x="24725" y="210612"/>
                  </a:lnTo>
                  <a:lnTo>
                    <a:pt x="10989" y="252020"/>
                  </a:lnTo>
                  <a:lnTo>
                    <a:pt x="2747" y="294566"/>
                  </a:lnTo>
                  <a:lnTo>
                    <a:pt x="0" y="337682"/>
                  </a:lnTo>
                  <a:lnTo>
                    <a:pt x="2747" y="380797"/>
                  </a:lnTo>
                  <a:lnTo>
                    <a:pt x="10989" y="423343"/>
                  </a:lnTo>
                  <a:lnTo>
                    <a:pt x="24725" y="464752"/>
                  </a:lnTo>
                  <a:lnTo>
                    <a:pt x="43956" y="504453"/>
                  </a:lnTo>
                  <a:lnTo>
                    <a:pt x="68682" y="541878"/>
                  </a:lnTo>
                  <a:lnTo>
                    <a:pt x="98902" y="576459"/>
                  </a:lnTo>
                  <a:lnTo>
                    <a:pt x="133482" y="606680"/>
                  </a:lnTo>
                  <a:lnTo>
                    <a:pt x="170907" y="631406"/>
                  </a:lnTo>
                  <a:lnTo>
                    <a:pt x="210609" y="650637"/>
                  </a:lnTo>
                  <a:lnTo>
                    <a:pt x="252018" y="664374"/>
                  </a:lnTo>
                  <a:lnTo>
                    <a:pt x="294564" y="672616"/>
                  </a:lnTo>
                  <a:lnTo>
                    <a:pt x="337680" y="675364"/>
                  </a:lnTo>
                  <a:lnTo>
                    <a:pt x="380796" y="672616"/>
                  </a:lnTo>
                  <a:lnTo>
                    <a:pt x="423343" y="664374"/>
                  </a:lnTo>
                  <a:lnTo>
                    <a:pt x="464752" y="650637"/>
                  </a:lnTo>
                  <a:lnTo>
                    <a:pt x="504453" y="631406"/>
                  </a:lnTo>
                  <a:lnTo>
                    <a:pt x="541878" y="606680"/>
                  </a:lnTo>
                  <a:lnTo>
                    <a:pt x="576458" y="576459"/>
                  </a:lnTo>
                  <a:lnTo>
                    <a:pt x="606679" y="541878"/>
                  </a:lnTo>
                  <a:lnTo>
                    <a:pt x="631404" y="504453"/>
                  </a:lnTo>
                  <a:lnTo>
                    <a:pt x="650635" y="464752"/>
                  </a:lnTo>
                  <a:lnTo>
                    <a:pt x="664372" y="423343"/>
                  </a:lnTo>
                  <a:lnTo>
                    <a:pt x="672614" y="380797"/>
                  </a:lnTo>
                  <a:lnTo>
                    <a:pt x="675361" y="337682"/>
                  </a:lnTo>
                  <a:lnTo>
                    <a:pt x="672614" y="294566"/>
                  </a:lnTo>
                  <a:lnTo>
                    <a:pt x="664372" y="252020"/>
                  </a:lnTo>
                  <a:lnTo>
                    <a:pt x="650635" y="210612"/>
                  </a:lnTo>
                  <a:lnTo>
                    <a:pt x="631404" y="170910"/>
                  </a:lnTo>
                  <a:lnTo>
                    <a:pt x="606679" y="133485"/>
                  </a:lnTo>
                  <a:lnTo>
                    <a:pt x="576458" y="98905"/>
                  </a:lnTo>
                  <a:lnTo>
                    <a:pt x="541878" y="68684"/>
                  </a:lnTo>
                  <a:lnTo>
                    <a:pt x="504453" y="43957"/>
                  </a:lnTo>
                  <a:lnTo>
                    <a:pt x="464752" y="24726"/>
                  </a:lnTo>
                  <a:lnTo>
                    <a:pt x="423343" y="10989"/>
                  </a:lnTo>
                  <a:lnTo>
                    <a:pt x="380796" y="2747"/>
                  </a:lnTo>
                  <a:lnTo>
                    <a:pt x="337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278224" y="6179620"/>
              <a:ext cx="433705" cy="397510"/>
            </a:xfrm>
            <a:custGeom>
              <a:avLst/>
              <a:gdLst/>
              <a:ahLst/>
              <a:cxnLst/>
              <a:rect l="l" t="t" r="r" b="b"/>
              <a:pathLst>
                <a:path w="433705" h="397509">
                  <a:moveTo>
                    <a:pt x="399223" y="320040"/>
                  </a:moveTo>
                  <a:lnTo>
                    <a:pt x="86164" y="320040"/>
                  </a:lnTo>
                  <a:lnTo>
                    <a:pt x="83348" y="322580"/>
                  </a:lnTo>
                  <a:lnTo>
                    <a:pt x="83348" y="336550"/>
                  </a:lnTo>
                  <a:lnTo>
                    <a:pt x="83034" y="336550"/>
                  </a:lnTo>
                  <a:lnTo>
                    <a:pt x="71094" y="339090"/>
                  </a:lnTo>
                  <a:lnTo>
                    <a:pt x="61334" y="345440"/>
                  </a:lnTo>
                  <a:lnTo>
                    <a:pt x="54749" y="355600"/>
                  </a:lnTo>
                  <a:lnTo>
                    <a:pt x="52333" y="367030"/>
                  </a:lnTo>
                  <a:lnTo>
                    <a:pt x="54749" y="378460"/>
                  </a:lnTo>
                  <a:lnTo>
                    <a:pt x="61334" y="388620"/>
                  </a:lnTo>
                  <a:lnTo>
                    <a:pt x="71094" y="394970"/>
                  </a:lnTo>
                  <a:lnTo>
                    <a:pt x="83034" y="397510"/>
                  </a:lnTo>
                  <a:lnTo>
                    <a:pt x="94980" y="394970"/>
                  </a:lnTo>
                  <a:lnTo>
                    <a:pt x="104742" y="388620"/>
                  </a:lnTo>
                  <a:lnTo>
                    <a:pt x="107212" y="384810"/>
                  </a:lnTo>
                  <a:lnTo>
                    <a:pt x="83034" y="384810"/>
                  </a:lnTo>
                  <a:lnTo>
                    <a:pt x="75957" y="383540"/>
                  </a:lnTo>
                  <a:lnTo>
                    <a:pt x="70168" y="379730"/>
                  </a:lnTo>
                  <a:lnTo>
                    <a:pt x="66259" y="374650"/>
                  </a:lnTo>
                  <a:lnTo>
                    <a:pt x="64825" y="367030"/>
                  </a:lnTo>
                  <a:lnTo>
                    <a:pt x="66259" y="359410"/>
                  </a:lnTo>
                  <a:lnTo>
                    <a:pt x="70168" y="354330"/>
                  </a:lnTo>
                  <a:lnTo>
                    <a:pt x="75957" y="350520"/>
                  </a:lnTo>
                  <a:lnTo>
                    <a:pt x="83034" y="349250"/>
                  </a:lnTo>
                  <a:lnTo>
                    <a:pt x="114404" y="349250"/>
                  </a:lnTo>
                  <a:lnTo>
                    <a:pt x="114404" y="332740"/>
                  </a:lnTo>
                  <a:lnTo>
                    <a:pt x="402040" y="332740"/>
                  </a:lnTo>
                  <a:lnTo>
                    <a:pt x="402040" y="322580"/>
                  </a:lnTo>
                  <a:lnTo>
                    <a:pt x="399223" y="320040"/>
                  </a:lnTo>
                  <a:close/>
                </a:path>
                <a:path w="433705" h="397509">
                  <a:moveTo>
                    <a:pt x="402040" y="332740"/>
                  </a:moveTo>
                  <a:lnTo>
                    <a:pt x="370753" y="332740"/>
                  </a:lnTo>
                  <a:lnTo>
                    <a:pt x="370753" y="351790"/>
                  </a:lnTo>
                  <a:lnTo>
                    <a:pt x="374470" y="354330"/>
                  </a:lnTo>
                  <a:lnTo>
                    <a:pt x="372637" y="358140"/>
                  </a:lnTo>
                  <a:lnTo>
                    <a:pt x="371716" y="363220"/>
                  </a:lnTo>
                  <a:lnTo>
                    <a:pt x="371716" y="367030"/>
                  </a:lnTo>
                  <a:lnTo>
                    <a:pt x="374137" y="379730"/>
                  </a:lnTo>
                  <a:lnTo>
                    <a:pt x="380734" y="388620"/>
                  </a:lnTo>
                  <a:lnTo>
                    <a:pt x="390508" y="396240"/>
                  </a:lnTo>
                  <a:lnTo>
                    <a:pt x="402458" y="397510"/>
                  </a:lnTo>
                  <a:lnTo>
                    <a:pt x="414400" y="396240"/>
                  </a:lnTo>
                  <a:lnTo>
                    <a:pt x="424163" y="388620"/>
                  </a:lnTo>
                  <a:lnTo>
                    <a:pt x="426046" y="386080"/>
                  </a:lnTo>
                  <a:lnTo>
                    <a:pt x="402458" y="386080"/>
                  </a:lnTo>
                  <a:lnTo>
                    <a:pt x="395377" y="384810"/>
                  </a:lnTo>
                  <a:lnTo>
                    <a:pt x="389588" y="379730"/>
                  </a:lnTo>
                  <a:lnTo>
                    <a:pt x="385683" y="374650"/>
                  </a:lnTo>
                  <a:lnTo>
                    <a:pt x="384250" y="367030"/>
                  </a:lnTo>
                  <a:lnTo>
                    <a:pt x="384250" y="365760"/>
                  </a:lnTo>
                  <a:lnTo>
                    <a:pt x="384449" y="364490"/>
                  </a:lnTo>
                  <a:lnTo>
                    <a:pt x="384899" y="361950"/>
                  </a:lnTo>
                  <a:lnTo>
                    <a:pt x="409202" y="361950"/>
                  </a:lnTo>
                  <a:lnTo>
                    <a:pt x="402040" y="353060"/>
                  </a:lnTo>
                  <a:lnTo>
                    <a:pt x="402040" y="349250"/>
                  </a:lnTo>
                  <a:lnTo>
                    <a:pt x="426634" y="349250"/>
                  </a:lnTo>
                  <a:lnTo>
                    <a:pt x="424163" y="345440"/>
                  </a:lnTo>
                  <a:lnTo>
                    <a:pt x="414400" y="339090"/>
                  </a:lnTo>
                  <a:lnTo>
                    <a:pt x="402458" y="336550"/>
                  </a:lnTo>
                  <a:lnTo>
                    <a:pt x="402040" y="336550"/>
                  </a:lnTo>
                  <a:lnTo>
                    <a:pt x="402040" y="332740"/>
                  </a:lnTo>
                  <a:close/>
                </a:path>
                <a:path w="433705" h="397509">
                  <a:moveTo>
                    <a:pt x="426634" y="349250"/>
                  </a:moveTo>
                  <a:lnTo>
                    <a:pt x="402458" y="349250"/>
                  </a:lnTo>
                  <a:lnTo>
                    <a:pt x="409535" y="350520"/>
                  </a:lnTo>
                  <a:lnTo>
                    <a:pt x="415313" y="354330"/>
                  </a:lnTo>
                  <a:lnTo>
                    <a:pt x="419208" y="360680"/>
                  </a:lnTo>
                  <a:lnTo>
                    <a:pt x="420636" y="367030"/>
                  </a:lnTo>
                  <a:lnTo>
                    <a:pt x="419208" y="374650"/>
                  </a:lnTo>
                  <a:lnTo>
                    <a:pt x="415313" y="379730"/>
                  </a:lnTo>
                  <a:lnTo>
                    <a:pt x="409535" y="384810"/>
                  </a:lnTo>
                  <a:lnTo>
                    <a:pt x="402458" y="386080"/>
                  </a:lnTo>
                  <a:lnTo>
                    <a:pt x="426046" y="386080"/>
                  </a:lnTo>
                  <a:lnTo>
                    <a:pt x="430752" y="379730"/>
                  </a:lnTo>
                  <a:lnTo>
                    <a:pt x="433170" y="367030"/>
                  </a:lnTo>
                  <a:lnTo>
                    <a:pt x="430752" y="355600"/>
                  </a:lnTo>
                  <a:lnTo>
                    <a:pt x="426634" y="349250"/>
                  </a:lnTo>
                  <a:close/>
                </a:path>
                <a:path w="433705" h="397509">
                  <a:moveTo>
                    <a:pt x="113745" y="361950"/>
                  </a:moveTo>
                  <a:lnTo>
                    <a:pt x="100635" y="361950"/>
                  </a:lnTo>
                  <a:lnTo>
                    <a:pt x="101044" y="363220"/>
                  </a:lnTo>
                  <a:lnTo>
                    <a:pt x="101148" y="364490"/>
                  </a:lnTo>
                  <a:lnTo>
                    <a:pt x="83034" y="384810"/>
                  </a:lnTo>
                  <a:lnTo>
                    <a:pt x="107212" y="384810"/>
                  </a:lnTo>
                  <a:lnTo>
                    <a:pt x="111329" y="378460"/>
                  </a:lnTo>
                  <a:lnTo>
                    <a:pt x="113745" y="367030"/>
                  </a:lnTo>
                  <a:lnTo>
                    <a:pt x="113745" y="361950"/>
                  </a:lnTo>
                  <a:close/>
                </a:path>
                <a:path w="433705" h="397509">
                  <a:moveTo>
                    <a:pt x="114404" y="349250"/>
                  </a:moveTo>
                  <a:lnTo>
                    <a:pt x="83348" y="349250"/>
                  </a:lnTo>
                  <a:lnTo>
                    <a:pt x="83348" y="353060"/>
                  </a:lnTo>
                  <a:lnTo>
                    <a:pt x="75945" y="361950"/>
                  </a:lnTo>
                  <a:lnTo>
                    <a:pt x="73348" y="365760"/>
                  </a:lnTo>
                  <a:lnTo>
                    <a:pt x="73767" y="369570"/>
                  </a:lnTo>
                  <a:lnTo>
                    <a:pt x="78259" y="374650"/>
                  </a:lnTo>
                  <a:lnTo>
                    <a:pt x="85044" y="374650"/>
                  </a:lnTo>
                  <a:lnTo>
                    <a:pt x="86657" y="373380"/>
                  </a:lnTo>
                  <a:lnTo>
                    <a:pt x="100635" y="361950"/>
                  </a:lnTo>
                  <a:lnTo>
                    <a:pt x="113745" y="361950"/>
                  </a:lnTo>
                  <a:lnTo>
                    <a:pt x="112834" y="358140"/>
                  </a:lnTo>
                  <a:lnTo>
                    <a:pt x="111064" y="354330"/>
                  </a:lnTo>
                  <a:lnTo>
                    <a:pt x="114404" y="351790"/>
                  </a:lnTo>
                  <a:lnTo>
                    <a:pt x="114404" y="349250"/>
                  </a:lnTo>
                  <a:close/>
                </a:path>
                <a:path w="433705" h="397509">
                  <a:moveTo>
                    <a:pt x="409202" y="361950"/>
                  </a:moveTo>
                  <a:lnTo>
                    <a:pt x="384899" y="361950"/>
                  </a:lnTo>
                  <a:lnTo>
                    <a:pt x="398459" y="372110"/>
                  </a:lnTo>
                  <a:lnTo>
                    <a:pt x="400082" y="373380"/>
                  </a:lnTo>
                  <a:lnTo>
                    <a:pt x="401872" y="374650"/>
                  </a:lnTo>
                  <a:lnTo>
                    <a:pt x="406867" y="374650"/>
                  </a:lnTo>
                  <a:lnTo>
                    <a:pt x="411348" y="369570"/>
                  </a:lnTo>
                  <a:lnTo>
                    <a:pt x="411819" y="365760"/>
                  </a:lnTo>
                  <a:lnTo>
                    <a:pt x="409202" y="361950"/>
                  </a:lnTo>
                  <a:close/>
                </a:path>
                <a:path w="433705" h="397509">
                  <a:moveTo>
                    <a:pt x="16428" y="0"/>
                  </a:moveTo>
                  <a:lnTo>
                    <a:pt x="12229" y="0"/>
                  </a:lnTo>
                  <a:lnTo>
                    <a:pt x="8816" y="1270"/>
                  </a:lnTo>
                  <a:lnTo>
                    <a:pt x="2764" y="6350"/>
                  </a:lnTo>
                  <a:lnTo>
                    <a:pt x="827" y="10160"/>
                  </a:lnTo>
                  <a:lnTo>
                    <a:pt x="0" y="22860"/>
                  </a:lnTo>
                  <a:lnTo>
                    <a:pt x="6094" y="29210"/>
                  </a:lnTo>
                  <a:lnTo>
                    <a:pt x="68678" y="35560"/>
                  </a:lnTo>
                  <a:lnTo>
                    <a:pt x="129828" y="237490"/>
                  </a:lnTo>
                  <a:lnTo>
                    <a:pt x="100185" y="320040"/>
                  </a:lnTo>
                  <a:lnTo>
                    <a:pt x="113472" y="320040"/>
                  </a:lnTo>
                  <a:lnTo>
                    <a:pt x="140875" y="243840"/>
                  </a:lnTo>
                  <a:lnTo>
                    <a:pt x="179544" y="238760"/>
                  </a:lnTo>
                  <a:lnTo>
                    <a:pt x="192036" y="238760"/>
                  </a:lnTo>
                  <a:lnTo>
                    <a:pt x="192036" y="236220"/>
                  </a:lnTo>
                  <a:lnTo>
                    <a:pt x="224344" y="231140"/>
                  </a:lnTo>
                  <a:lnTo>
                    <a:pt x="140906" y="231140"/>
                  </a:lnTo>
                  <a:lnTo>
                    <a:pt x="123451" y="173990"/>
                  </a:lnTo>
                  <a:lnTo>
                    <a:pt x="141775" y="172720"/>
                  </a:lnTo>
                  <a:lnTo>
                    <a:pt x="148724" y="172720"/>
                  </a:lnTo>
                  <a:lnTo>
                    <a:pt x="148414" y="171450"/>
                  </a:lnTo>
                  <a:lnTo>
                    <a:pt x="169869" y="170180"/>
                  </a:lnTo>
                  <a:lnTo>
                    <a:pt x="176476" y="170180"/>
                  </a:lnTo>
                  <a:lnTo>
                    <a:pt x="197753" y="167640"/>
                  </a:lnTo>
                  <a:lnTo>
                    <a:pt x="121525" y="167640"/>
                  </a:lnTo>
                  <a:lnTo>
                    <a:pt x="101902" y="102870"/>
                  </a:lnTo>
                  <a:lnTo>
                    <a:pt x="402040" y="102870"/>
                  </a:lnTo>
                  <a:lnTo>
                    <a:pt x="402040" y="101600"/>
                  </a:lnTo>
                  <a:lnTo>
                    <a:pt x="333979" y="101600"/>
                  </a:lnTo>
                  <a:lnTo>
                    <a:pt x="311435" y="100330"/>
                  </a:lnTo>
                  <a:lnTo>
                    <a:pt x="280682" y="100330"/>
                  </a:lnTo>
                  <a:lnTo>
                    <a:pt x="280541" y="99060"/>
                  </a:lnTo>
                  <a:lnTo>
                    <a:pt x="214517" y="99060"/>
                  </a:lnTo>
                  <a:lnTo>
                    <a:pt x="190758" y="97790"/>
                  </a:lnTo>
                  <a:lnTo>
                    <a:pt x="153754" y="97790"/>
                  </a:lnTo>
                  <a:lnTo>
                    <a:pt x="129692" y="96520"/>
                  </a:lnTo>
                  <a:lnTo>
                    <a:pt x="99913" y="96520"/>
                  </a:lnTo>
                  <a:lnTo>
                    <a:pt x="82144" y="36830"/>
                  </a:lnTo>
                  <a:lnTo>
                    <a:pt x="202764" y="36830"/>
                  </a:lnTo>
                  <a:lnTo>
                    <a:pt x="78217" y="24130"/>
                  </a:lnTo>
                  <a:lnTo>
                    <a:pt x="77856" y="22860"/>
                  </a:lnTo>
                  <a:lnTo>
                    <a:pt x="64448" y="22860"/>
                  </a:lnTo>
                  <a:lnTo>
                    <a:pt x="14041" y="17780"/>
                  </a:lnTo>
                  <a:lnTo>
                    <a:pt x="12889" y="16510"/>
                  </a:lnTo>
                  <a:lnTo>
                    <a:pt x="13203" y="12700"/>
                  </a:lnTo>
                  <a:lnTo>
                    <a:pt x="72208" y="12700"/>
                  </a:lnTo>
                  <a:lnTo>
                    <a:pt x="69191" y="8890"/>
                  </a:lnTo>
                  <a:lnTo>
                    <a:pt x="62782" y="5080"/>
                  </a:lnTo>
                  <a:lnTo>
                    <a:pt x="55359" y="3810"/>
                  </a:lnTo>
                  <a:lnTo>
                    <a:pt x="37306" y="1270"/>
                  </a:lnTo>
                  <a:lnTo>
                    <a:pt x="16428" y="0"/>
                  </a:lnTo>
                  <a:close/>
                </a:path>
                <a:path w="433705" h="397509">
                  <a:moveTo>
                    <a:pt x="192036" y="238760"/>
                  </a:moveTo>
                  <a:lnTo>
                    <a:pt x="179544" y="238760"/>
                  </a:lnTo>
                  <a:lnTo>
                    <a:pt x="179544" y="287020"/>
                  </a:lnTo>
                  <a:lnTo>
                    <a:pt x="180474" y="295910"/>
                  </a:lnTo>
                  <a:lnTo>
                    <a:pt x="183192" y="304800"/>
                  </a:lnTo>
                  <a:lnTo>
                    <a:pt x="187588" y="312420"/>
                  </a:lnTo>
                  <a:lnTo>
                    <a:pt x="193554" y="320040"/>
                  </a:lnTo>
                  <a:lnTo>
                    <a:pt x="224705" y="320040"/>
                  </a:lnTo>
                  <a:lnTo>
                    <a:pt x="212007" y="317500"/>
                  </a:lnTo>
                  <a:lnTo>
                    <a:pt x="201620" y="309880"/>
                  </a:lnTo>
                  <a:lnTo>
                    <a:pt x="194609" y="299720"/>
                  </a:lnTo>
                  <a:lnTo>
                    <a:pt x="192036" y="287020"/>
                  </a:lnTo>
                  <a:lnTo>
                    <a:pt x="192036" y="238760"/>
                  </a:lnTo>
                  <a:close/>
                </a:path>
                <a:path w="433705" h="397509">
                  <a:moveTo>
                    <a:pt x="148724" y="172720"/>
                  </a:moveTo>
                  <a:lnTo>
                    <a:pt x="141775" y="172720"/>
                  </a:lnTo>
                  <a:lnTo>
                    <a:pt x="155890" y="229870"/>
                  </a:lnTo>
                  <a:lnTo>
                    <a:pt x="140906" y="231140"/>
                  </a:lnTo>
                  <a:lnTo>
                    <a:pt x="224344" y="231140"/>
                  </a:lnTo>
                  <a:lnTo>
                    <a:pt x="240498" y="228600"/>
                  </a:lnTo>
                  <a:lnTo>
                    <a:pt x="162392" y="228600"/>
                  </a:lnTo>
                  <a:lnTo>
                    <a:pt x="148724" y="172720"/>
                  </a:lnTo>
                  <a:close/>
                </a:path>
                <a:path w="433705" h="397509">
                  <a:moveTo>
                    <a:pt x="176476" y="170180"/>
                  </a:moveTo>
                  <a:lnTo>
                    <a:pt x="169869" y="170180"/>
                  </a:lnTo>
                  <a:lnTo>
                    <a:pt x="181952" y="224790"/>
                  </a:lnTo>
                  <a:lnTo>
                    <a:pt x="162392" y="228600"/>
                  </a:lnTo>
                  <a:lnTo>
                    <a:pt x="240498" y="228600"/>
                  </a:lnTo>
                  <a:lnTo>
                    <a:pt x="272806" y="223520"/>
                  </a:lnTo>
                  <a:lnTo>
                    <a:pt x="188454" y="223520"/>
                  </a:lnTo>
                  <a:lnTo>
                    <a:pt x="176476" y="170180"/>
                  </a:lnTo>
                  <a:close/>
                </a:path>
                <a:path w="433705" h="397509">
                  <a:moveTo>
                    <a:pt x="131304" y="102870"/>
                  </a:moveTo>
                  <a:lnTo>
                    <a:pt x="124519" y="102870"/>
                  </a:lnTo>
                  <a:lnTo>
                    <a:pt x="140184" y="166370"/>
                  </a:lnTo>
                  <a:lnTo>
                    <a:pt x="121525" y="167640"/>
                  </a:lnTo>
                  <a:lnTo>
                    <a:pt x="197753" y="167640"/>
                  </a:lnTo>
                  <a:lnTo>
                    <a:pt x="208046" y="220980"/>
                  </a:lnTo>
                  <a:lnTo>
                    <a:pt x="188454" y="223520"/>
                  </a:lnTo>
                  <a:lnTo>
                    <a:pt x="272806" y="223520"/>
                  </a:lnTo>
                  <a:lnTo>
                    <a:pt x="297038" y="219710"/>
                  </a:lnTo>
                  <a:lnTo>
                    <a:pt x="214517" y="219710"/>
                  </a:lnTo>
                  <a:lnTo>
                    <a:pt x="204328" y="167640"/>
                  </a:lnTo>
                  <a:lnTo>
                    <a:pt x="225668" y="166370"/>
                  </a:lnTo>
                  <a:lnTo>
                    <a:pt x="232453" y="166370"/>
                  </a:lnTo>
                  <a:lnTo>
                    <a:pt x="232244" y="165100"/>
                  </a:lnTo>
                  <a:lnTo>
                    <a:pt x="146801" y="165100"/>
                  </a:lnTo>
                  <a:lnTo>
                    <a:pt x="131304" y="102870"/>
                  </a:lnTo>
                  <a:close/>
                </a:path>
                <a:path w="433705" h="397509">
                  <a:moveTo>
                    <a:pt x="232453" y="166370"/>
                  </a:moveTo>
                  <a:lnTo>
                    <a:pt x="225668" y="166370"/>
                  </a:lnTo>
                  <a:lnTo>
                    <a:pt x="234108" y="217170"/>
                  </a:lnTo>
                  <a:lnTo>
                    <a:pt x="214517" y="219710"/>
                  </a:lnTo>
                  <a:lnTo>
                    <a:pt x="297038" y="219710"/>
                  </a:lnTo>
                  <a:lnTo>
                    <a:pt x="321269" y="215900"/>
                  </a:lnTo>
                  <a:lnTo>
                    <a:pt x="240610" y="215900"/>
                  </a:lnTo>
                  <a:lnTo>
                    <a:pt x="232453" y="166370"/>
                  </a:lnTo>
                  <a:close/>
                </a:path>
                <a:path w="433705" h="397509">
                  <a:moveTo>
                    <a:pt x="192067" y="104140"/>
                  </a:moveTo>
                  <a:lnTo>
                    <a:pt x="185355" y="104140"/>
                  </a:lnTo>
                  <a:lnTo>
                    <a:pt x="196475" y="161290"/>
                  </a:lnTo>
                  <a:lnTo>
                    <a:pt x="175062" y="163830"/>
                  </a:lnTo>
                  <a:lnTo>
                    <a:pt x="253562" y="163830"/>
                  </a:lnTo>
                  <a:lnTo>
                    <a:pt x="260232" y="213360"/>
                  </a:lnTo>
                  <a:lnTo>
                    <a:pt x="240610" y="215900"/>
                  </a:lnTo>
                  <a:lnTo>
                    <a:pt x="321269" y="215900"/>
                  </a:lnTo>
                  <a:lnTo>
                    <a:pt x="345500" y="212090"/>
                  </a:lnTo>
                  <a:lnTo>
                    <a:pt x="266714" y="212090"/>
                  </a:lnTo>
                  <a:lnTo>
                    <a:pt x="260096" y="163830"/>
                  </a:lnTo>
                  <a:lnTo>
                    <a:pt x="281028" y="161290"/>
                  </a:lnTo>
                  <a:lnTo>
                    <a:pt x="203051" y="161290"/>
                  </a:lnTo>
                  <a:lnTo>
                    <a:pt x="192067" y="104140"/>
                  </a:lnTo>
                  <a:close/>
                </a:path>
                <a:path w="433705" h="397509">
                  <a:moveTo>
                    <a:pt x="402040" y="104140"/>
                  </a:moveTo>
                  <a:lnTo>
                    <a:pt x="192067" y="104140"/>
                  </a:lnTo>
                  <a:lnTo>
                    <a:pt x="215585" y="105410"/>
                  </a:lnTo>
                  <a:lnTo>
                    <a:pt x="224600" y="160020"/>
                  </a:lnTo>
                  <a:lnTo>
                    <a:pt x="203051" y="161290"/>
                  </a:lnTo>
                  <a:lnTo>
                    <a:pt x="281028" y="161290"/>
                  </a:lnTo>
                  <a:lnTo>
                    <a:pt x="286294" y="208280"/>
                  </a:lnTo>
                  <a:lnTo>
                    <a:pt x="266714" y="212090"/>
                  </a:lnTo>
                  <a:lnTo>
                    <a:pt x="345500" y="212090"/>
                  </a:lnTo>
                  <a:lnTo>
                    <a:pt x="369731" y="208280"/>
                  </a:lnTo>
                  <a:lnTo>
                    <a:pt x="292807" y="208280"/>
                  </a:lnTo>
                  <a:lnTo>
                    <a:pt x="287572" y="161290"/>
                  </a:lnTo>
                  <a:lnTo>
                    <a:pt x="309194" y="160020"/>
                  </a:lnTo>
                  <a:lnTo>
                    <a:pt x="315832" y="160020"/>
                  </a:lnTo>
                  <a:lnTo>
                    <a:pt x="315739" y="158750"/>
                  </a:lnTo>
                  <a:lnTo>
                    <a:pt x="231176" y="158750"/>
                  </a:lnTo>
                  <a:lnTo>
                    <a:pt x="222265" y="105410"/>
                  </a:lnTo>
                  <a:lnTo>
                    <a:pt x="402040" y="105410"/>
                  </a:lnTo>
                  <a:lnTo>
                    <a:pt x="402040" y="104140"/>
                  </a:lnTo>
                  <a:close/>
                </a:path>
                <a:path w="433705" h="397509">
                  <a:moveTo>
                    <a:pt x="315832" y="160020"/>
                  </a:moveTo>
                  <a:lnTo>
                    <a:pt x="309194" y="160020"/>
                  </a:lnTo>
                  <a:lnTo>
                    <a:pt x="312503" y="204470"/>
                  </a:lnTo>
                  <a:lnTo>
                    <a:pt x="292807" y="208280"/>
                  </a:lnTo>
                  <a:lnTo>
                    <a:pt x="369731" y="208280"/>
                  </a:lnTo>
                  <a:lnTo>
                    <a:pt x="402040" y="203200"/>
                  </a:lnTo>
                  <a:lnTo>
                    <a:pt x="319005" y="203200"/>
                  </a:lnTo>
                  <a:lnTo>
                    <a:pt x="315832" y="160020"/>
                  </a:lnTo>
                  <a:close/>
                </a:path>
                <a:path w="433705" h="397509">
                  <a:moveTo>
                    <a:pt x="343230" y="157480"/>
                  </a:moveTo>
                  <a:lnTo>
                    <a:pt x="336628" y="157480"/>
                  </a:lnTo>
                  <a:lnTo>
                    <a:pt x="338628" y="200660"/>
                  </a:lnTo>
                  <a:lnTo>
                    <a:pt x="319005" y="203200"/>
                  </a:lnTo>
                  <a:lnTo>
                    <a:pt x="402040" y="203200"/>
                  </a:lnTo>
                  <a:lnTo>
                    <a:pt x="402040" y="199390"/>
                  </a:lnTo>
                  <a:lnTo>
                    <a:pt x="345130" y="199390"/>
                  </a:lnTo>
                  <a:lnTo>
                    <a:pt x="343230" y="157480"/>
                  </a:lnTo>
                  <a:close/>
                </a:path>
                <a:path w="433705" h="397509">
                  <a:moveTo>
                    <a:pt x="311917" y="106680"/>
                  </a:moveTo>
                  <a:lnTo>
                    <a:pt x="305341" y="106680"/>
                  </a:lnTo>
                  <a:lnTo>
                    <a:pt x="308713" y="152400"/>
                  </a:lnTo>
                  <a:lnTo>
                    <a:pt x="286849" y="154940"/>
                  </a:lnTo>
                  <a:lnTo>
                    <a:pt x="365004" y="154940"/>
                  </a:lnTo>
                  <a:lnTo>
                    <a:pt x="364899" y="196850"/>
                  </a:lnTo>
                  <a:lnTo>
                    <a:pt x="345130" y="199390"/>
                  </a:lnTo>
                  <a:lnTo>
                    <a:pt x="402040" y="199390"/>
                  </a:lnTo>
                  <a:lnTo>
                    <a:pt x="402040" y="195580"/>
                  </a:lnTo>
                  <a:lnTo>
                    <a:pt x="371433" y="195580"/>
                  </a:lnTo>
                  <a:lnTo>
                    <a:pt x="371538" y="154940"/>
                  </a:lnTo>
                  <a:lnTo>
                    <a:pt x="389548" y="153670"/>
                  </a:lnTo>
                  <a:lnTo>
                    <a:pt x="402040" y="153670"/>
                  </a:lnTo>
                  <a:lnTo>
                    <a:pt x="402040" y="152400"/>
                  </a:lnTo>
                  <a:lnTo>
                    <a:pt x="315257" y="152400"/>
                  </a:lnTo>
                  <a:lnTo>
                    <a:pt x="311917" y="106680"/>
                  </a:lnTo>
                  <a:close/>
                </a:path>
                <a:path w="433705" h="397509">
                  <a:moveTo>
                    <a:pt x="402040" y="153670"/>
                  </a:moveTo>
                  <a:lnTo>
                    <a:pt x="389548" y="153670"/>
                  </a:lnTo>
                  <a:lnTo>
                    <a:pt x="389548" y="193040"/>
                  </a:lnTo>
                  <a:lnTo>
                    <a:pt x="371433" y="195580"/>
                  </a:lnTo>
                  <a:lnTo>
                    <a:pt x="402040" y="195580"/>
                  </a:lnTo>
                  <a:lnTo>
                    <a:pt x="402040" y="153670"/>
                  </a:lnTo>
                  <a:close/>
                </a:path>
                <a:path w="433705" h="397509">
                  <a:moveTo>
                    <a:pt x="402040" y="102870"/>
                  </a:moveTo>
                  <a:lnTo>
                    <a:pt x="131304" y="102870"/>
                  </a:lnTo>
                  <a:lnTo>
                    <a:pt x="155199" y="104140"/>
                  </a:lnTo>
                  <a:lnTo>
                    <a:pt x="168455" y="163830"/>
                  </a:lnTo>
                  <a:lnTo>
                    <a:pt x="146801" y="165100"/>
                  </a:lnTo>
                  <a:lnTo>
                    <a:pt x="232244" y="165100"/>
                  </a:lnTo>
                  <a:lnTo>
                    <a:pt x="253562" y="163830"/>
                  </a:lnTo>
                  <a:lnTo>
                    <a:pt x="175062" y="163830"/>
                  </a:lnTo>
                  <a:lnTo>
                    <a:pt x="161942" y="104140"/>
                  </a:lnTo>
                  <a:lnTo>
                    <a:pt x="402040" y="104140"/>
                  </a:lnTo>
                  <a:lnTo>
                    <a:pt x="402040" y="102870"/>
                  </a:lnTo>
                  <a:close/>
                </a:path>
                <a:path w="433705" h="397509">
                  <a:moveTo>
                    <a:pt x="252254" y="105410"/>
                  </a:moveTo>
                  <a:lnTo>
                    <a:pt x="245605" y="105410"/>
                  </a:lnTo>
                  <a:lnTo>
                    <a:pt x="252662" y="157480"/>
                  </a:lnTo>
                  <a:lnTo>
                    <a:pt x="231176" y="158750"/>
                  </a:lnTo>
                  <a:lnTo>
                    <a:pt x="315739" y="158750"/>
                  </a:lnTo>
                  <a:lnTo>
                    <a:pt x="336628" y="157480"/>
                  </a:lnTo>
                  <a:lnTo>
                    <a:pt x="343230" y="157480"/>
                  </a:lnTo>
                  <a:lnTo>
                    <a:pt x="343172" y="156210"/>
                  </a:lnTo>
                  <a:lnTo>
                    <a:pt x="259206" y="156210"/>
                  </a:lnTo>
                  <a:lnTo>
                    <a:pt x="252254" y="105410"/>
                  </a:lnTo>
                  <a:close/>
                </a:path>
                <a:path w="433705" h="397509">
                  <a:moveTo>
                    <a:pt x="402040" y="105410"/>
                  </a:moveTo>
                  <a:lnTo>
                    <a:pt x="252254" y="105410"/>
                  </a:lnTo>
                  <a:lnTo>
                    <a:pt x="274839" y="106680"/>
                  </a:lnTo>
                  <a:lnTo>
                    <a:pt x="280305" y="154940"/>
                  </a:lnTo>
                  <a:lnTo>
                    <a:pt x="259206" y="156210"/>
                  </a:lnTo>
                  <a:lnTo>
                    <a:pt x="343172" y="156210"/>
                  </a:lnTo>
                  <a:lnTo>
                    <a:pt x="365004" y="154940"/>
                  </a:lnTo>
                  <a:lnTo>
                    <a:pt x="286849" y="154940"/>
                  </a:lnTo>
                  <a:lnTo>
                    <a:pt x="281446" y="106680"/>
                  </a:lnTo>
                  <a:lnTo>
                    <a:pt x="402040" y="106680"/>
                  </a:lnTo>
                  <a:lnTo>
                    <a:pt x="402040" y="105410"/>
                  </a:lnTo>
                  <a:close/>
                </a:path>
                <a:path w="433705" h="397509">
                  <a:moveTo>
                    <a:pt x="402040" y="106680"/>
                  </a:moveTo>
                  <a:lnTo>
                    <a:pt x="311917" y="106680"/>
                  </a:lnTo>
                  <a:lnTo>
                    <a:pt x="334293" y="107950"/>
                  </a:lnTo>
                  <a:lnTo>
                    <a:pt x="336324" y="151130"/>
                  </a:lnTo>
                  <a:lnTo>
                    <a:pt x="315257" y="152400"/>
                  </a:lnTo>
                  <a:lnTo>
                    <a:pt x="402040" y="152400"/>
                  </a:lnTo>
                  <a:lnTo>
                    <a:pt x="402040" y="149860"/>
                  </a:lnTo>
                  <a:lnTo>
                    <a:pt x="342858" y="149860"/>
                  </a:lnTo>
                  <a:lnTo>
                    <a:pt x="340869" y="107950"/>
                  </a:lnTo>
                  <a:lnTo>
                    <a:pt x="402040" y="107950"/>
                  </a:lnTo>
                  <a:lnTo>
                    <a:pt x="402040" y="106680"/>
                  </a:lnTo>
                  <a:close/>
                </a:path>
                <a:path w="433705" h="397509">
                  <a:moveTo>
                    <a:pt x="371643" y="107950"/>
                  </a:moveTo>
                  <a:lnTo>
                    <a:pt x="365098" y="107950"/>
                  </a:lnTo>
                  <a:lnTo>
                    <a:pt x="365004" y="148590"/>
                  </a:lnTo>
                  <a:lnTo>
                    <a:pt x="342858" y="149860"/>
                  </a:lnTo>
                  <a:lnTo>
                    <a:pt x="402040" y="149860"/>
                  </a:lnTo>
                  <a:lnTo>
                    <a:pt x="402040" y="148590"/>
                  </a:lnTo>
                  <a:lnTo>
                    <a:pt x="371580" y="148590"/>
                  </a:lnTo>
                  <a:lnTo>
                    <a:pt x="371643" y="107950"/>
                  </a:lnTo>
                  <a:close/>
                </a:path>
                <a:path w="433705" h="397509">
                  <a:moveTo>
                    <a:pt x="402040" y="107950"/>
                  </a:moveTo>
                  <a:lnTo>
                    <a:pt x="371643" y="107950"/>
                  </a:lnTo>
                  <a:lnTo>
                    <a:pt x="389548" y="109220"/>
                  </a:lnTo>
                  <a:lnTo>
                    <a:pt x="389548" y="147320"/>
                  </a:lnTo>
                  <a:lnTo>
                    <a:pt x="371580" y="148590"/>
                  </a:lnTo>
                  <a:lnTo>
                    <a:pt x="402040" y="148590"/>
                  </a:lnTo>
                  <a:lnTo>
                    <a:pt x="402040" y="107950"/>
                  </a:lnTo>
                  <a:close/>
                </a:path>
                <a:path w="433705" h="397509">
                  <a:moveTo>
                    <a:pt x="402040" y="60960"/>
                  </a:moveTo>
                  <a:lnTo>
                    <a:pt x="308503" y="60960"/>
                  </a:lnTo>
                  <a:lnTo>
                    <a:pt x="332230" y="62230"/>
                  </a:lnTo>
                  <a:lnTo>
                    <a:pt x="333979" y="101600"/>
                  </a:lnTo>
                  <a:lnTo>
                    <a:pt x="340555" y="101600"/>
                  </a:lnTo>
                  <a:lnTo>
                    <a:pt x="338806" y="63500"/>
                  </a:lnTo>
                  <a:lnTo>
                    <a:pt x="402040" y="63500"/>
                  </a:lnTo>
                  <a:lnTo>
                    <a:pt x="402040" y="60960"/>
                  </a:lnTo>
                  <a:close/>
                </a:path>
                <a:path w="433705" h="397509">
                  <a:moveTo>
                    <a:pt x="402040" y="63500"/>
                  </a:moveTo>
                  <a:lnTo>
                    <a:pt x="338806" y="63500"/>
                  </a:lnTo>
                  <a:lnTo>
                    <a:pt x="365172" y="66040"/>
                  </a:lnTo>
                  <a:lnTo>
                    <a:pt x="365098" y="101600"/>
                  </a:lnTo>
                  <a:lnTo>
                    <a:pt x="371674" y="101600"/>
                  </a:lnTo>
                  <a:lnTo>
                    <a:pt x="371747" y="67310"/>
                  </a:lnTo>
                  <a:lnTo>
                    <a:pt x="402040" y="67310"/>
                  </a:lnTo>
                  <a:lnTo>
                    <a:pt x="402040" y="63500"/>
                  </a:lnTo>
                  <a:close/>
                </a:path>
                <a:path w="433705" h="397509">
                  <a:moveTo>
                    <a:pt x="402040" y="67310"/>
                  </a:moveTo>
                  <a:lnTo>
                    <a:pt x="371747" y="67310"/>
                  </a:lnTo>
                  <a:lnTo>
                    <a:pt x="389548" y="68580"/>
                  </a:lnTo>
                  <a:lnTo>
                    <a:pt x="389548" y="101600"/>
                  </a:lnTo>
                  <a:lnTo>
                    <a:pt x="402040" y="101600"/>
                  </a:lnTo>
                  <a:lnTo>
                    <a:pt x="402040" y="67310"/>
                  </a:lnTo>
                  <a:close/>
                </a:path>
                <a:path w="433705" h="397509">
                  <a:moveTo>
                    <a:pt x="402040" y="57150"/>
                  </a:moveTo>
                  <a:lnTo>
                    <a:pt x="275897" y="57150"/>
                  </a:lnTo>
                  <a:lnTo>
                    <a:pt x="301865" y="59690"/>
                  </a:lnTo>
                  <a:lnTo>
                    <a:pt x="304859" y="100330"/>
                  </a:lnTo>
                  <a:lnTo>
                    <a:pt x="311435" y="100330"/>
                  </a:lnTo>
                  <a:lnTo>
                    <a:pt x="308503" y="60960"/>
                  </a:lnTo>
                  <a:lnTo>
                    <a:pt x="402040" y="60960"/>
                  </a:lnTo>
                  <a:lnTo>
                    <a:pt x="402040" y="57150"/>
                  </a:lnTo>
                  <a:close/>
                </a:path>
                <a:path w="433705" h="397509">
                  <a:moveTo>
                    <a:pt x="302402" y="46990"/>
                  </a:moveTo>
                  <a:lnTo>
                    <a:pt x="180947" y="46990"/>
                  </a:lnTo>
                  <a:lnTo>
                    <a:pt x="206464" y="49530"/>
                  </a:lnTo>
                  <a:lnTo>
                    <a:pt x="214517" y="99060"/>
                  </a:lnTo>
                  <a:lnTo>
                    <a:pt x="221166" y="99060"/>
                  </a:lnTo>
                  <a:lnTo>
                    <a:pt x="213239" y="50800"/>
                  </a:lnTo>
                  <a:lnTo>
                    <a:pt x="339766" y="50800"/>
                  </a:lnTo>
                  <a:lnTo>
                    <a:pt x="302402" y="46990"/>
                  </a:lnTo>
                  <a:close/>
                </a:path>
                <a:path w="433705" h="397509">
                  <a:moveTo>
                    <a:pt x="339766" y="50800"/>
                  </a:moveTo>
                  <a:lnTo>
                    <a:pt x="213239" y="50800"/>
                  </a:lnTo>
                  <a:lnTo>
                    <a:pt x="238474" y="53340"/>
                  </a:lnTo>
                  <a:lnTo>
                    <a:pt x="244715" y="99060"/>
                  </a:lnTo>
                  <a:lnTo>
                    <a:pt x="251353" y="99060"/>
                  </a:lnTo>
                  <a:lnTo>
                    <a:pt x="245196" y="53340"/>
                  </a:lnTo>
                  <a:lnTo>
                    <a:pt x="364675" y="53340"/>
                  </a:lnTo>
                  <a:lnTo>
                    <a:pt x="339766" y="50800"/>
                  </a:lnTo>
                  <a:close/>
                </a:path>
                <a:path w="433705" h="397509">
                  <a:moveTo>
                    <a:pt x="364675" y="53340"/>
                  </a:moveTo>
                  <a:lnTo>
                    <a:pt x="245196" y="53340"/>
                  </a:lnTo>
                  <a:lnTo>
                    <a:pt x="269227" y="55880"/>
                  </a:lnTo>
                  <a:lnTo>
                    <a:pt x="274075" y="99060"/>
                  </a:lnTo>
                  <a:lnTo>
                    <a:pt x="280541" y="99060"/>
                  </a:lnTo>
                  <a:lnTo>
                    <a:pt x="275897" y="57150"/>
                  </a:lnTo>
                  <a:lnTo>
                    <a:pt x="402040" y="57150"/>
                  </a:lnTo>
                  <a:lnTo>
                    <a:pt x="364675" y="53340"/>
                  </a:lnTo>
                  <a:close/>
                </a:path>
                <a:path w="433705" h="397509">
                  <a:moveTo>
                    <a:pt x="240128" y="40640"/>
                  </a:moveTo>
                  <a:lnTo>
                    <a:pt x="115776" y="40640"/>
                  </a:lnTo>
                  <a:lnTo>
                    <a:pt x="141911" y="43180"/>
                  </a:lnTo>
                  <a:lnTo>
                    <a:pt x="153754" y="97790"/>
                  </a:lnTo>
                  <a:lnTo>
                    <a:pt x="160497" y="97790"/>
                  </a:lnTo>
                  <a:lnTo>
                    <a:pt x="148791" y="44450"/>
                  </a:lnTo>
                  <a:lnTo>
                    <a:pt x="277492" y="44450"/>
                  </a:lnTo>
                  <a:lnTo>
                    <a:pt x="240128" y="40640"/>
                  </a:lnTo>
                  <a:close/>
                </a:path>
                <a:path w="433705" h="397509">
                  <a:moveTo>
                    <a:pt x="277492" y="44450"/>
                  </a:moveTo>
                  <a:lnTo>
                    <a:pt x="148791" y="44450"/>
                  </a:lnTo>
                  <a:lnTo>
                    <a:pt x="174130" y="46990"/>
                  </a:lnTo>
                  <a:lnTo>
                    <a:pt x="184046" y="97790"/>
                  </a:lnTo>
                  <a:lnTo>
                    <a:pt x="190758" y="97790"/>
                  </a:lnTo>
                  <a:lnTo>
                    <a:pt x="180947" y="46990"/>
                  </a:lnTo>
                  <a:lnTo>
                    <a:pt x="302402" y="46990"/>
                  </a:lnTo>
                  <a:lnTo>
                    <a:pt x="277492" y="44450"/>
                  </a:lnTo>
                  <a:close/>
                </a:path>
                <a:path w="433705" h="397509">
                  <a:moveTo>
                    <a:pt x="202764" y="36830"/>
                  </a:moveTo>
                  <a:lnTo>
                    <a:pt x="82144" y="36830"/>
                  </a:lnTo>
                  <a:lnTo>
                    <a:pt x="108855" y="40640"/>
                  </a:lnTo>
                  <a:lnTo>
                    <a:pt x="122875" y="96520"/>
                  </a:lnTo>
                  <a:lnTo>
                    <a:pt x="129692" y="96520"/>
                  </a:lnTo>
                  <a:lnTo>
                    <a:pt x="115776" y="40640"/>
                  </a:lnTo>
                  <a:lnTo>
                    <a:pt x="240128" y="40640"/>
                  </a:lnTo>
                  <a:lnTo>
                    <a:pt x="202764" y="36830"/>
                  </a:lnTo>
                  <a:close/>
                </a:path>
                <a:path w="433705" h="397509">
                  <a:moveTo>
                    <a:pt x="72208" y="12700"/>
                  </a:moveTo>
                  <a:lnTo>
                    <a:pt x="15978" y="12700"/>
                  </a:lnTo>
                  <a:lnTo>
                    <a:pt x="46596" y="15240"/>
                  </a:lnTo>
                  <a:lnTo>
                    <a:pt x="58479" y="16510"/>
                  </a:lnTo>
                  <a:lnTo>
                    <a:pt x="62354" y="19050"/>
                  </a:lnTo>
                  <a:lnTo>
                    <a:pt x="64448" y="22860"/>
                  </a:lnTo>
                  <a:lnTo>
                    <a:pt x="77856" y="22860"/>
                  </a:lnTo>
                  <a:lnTo>
                    <a:pt x="77495" y="21590"/>
                  </a:lnTo>
                  <a:lnTo>
                    <a:pt x="74218" y="15240"/>
                  </a:lnTo>
                  <a:lnTo>
                    <a:pt x="72208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872355" y="8943654"/>
              <a:ext cx="2746613" cy="126697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059953" y="7478678"/>
            <a:ext cx="2589530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200" spc="15" dirty="0">
                <a:solidFill>
                  <a:srgbClr val="FFFFFF"/>
                </a:solidFill>
                <a:latin typeface="Helvetica"/>
                <a:cs typeface="Helvetica"/>
              </a:rPr>
              <a:t>Purchase </a:t>
            </a:r>
            <a:r>
              <a:rPr sz="1200" spc="20" dirty="0">
                <a:solidFill>
                  <a:srgbClr val="FFFFFF"/>
                </a:solidFill>
                <a:latin typeface="Helvetica"/>
                <a:cs typeface="Helvetica"/>
              </a:rPr>
              <a:t>Pack </a:t>
            </a:r>
            <a:r>
              <a:rPr sz="1200" spc="15" dirty="0">
                <a:solidFill>
                  <a:srgbClr val="FFFFFF"/>
                </a:solidFill>
                <a:latin typeface="Helvetica"/>
                <a:cs typeface="Helvetica"/>
              </a:rPr>
              <a:t>to Unlock This</a:t>
            </a:r>
            <a:r>
              <a:rPr sz="1200" spc="-6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Helvetica"/>
                <a:cs typeface="Helvetica"/>
              </a:rPr>
              <a:t>Matrix</a:t>
            </a:r>
            <a:endParaRPr sz="12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50" spc="15" dirty="0">
                <a:solidFill>
                  <a:srgbClr val="FFFFFF"/>
                </a:solidFill>
                <a:latin typeface="Helvetica"/>
                <a:cs typeface="Helvetica"/>
              </a:rPr>
              <a:t>$400</a:t>
            </a:r>
            <a:r>
              <a:rPr sz="145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Helvetica"/>
                <a:cs typeface="Helvetica"/>
              </a:rPr>
              <a:t>Upgrade</a:t>
            </a:r>
            <a:endParaRPr sz="14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892420" y="3175144"/>
            <a:ext cx="2903220" cy="869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algn="ctr">
              <a:lnSpc>
                <a:spcPct val="102200"/>
              </a:lnSpc>
              <a:spcBef>
                <a:spcPts val="75"/>
              </a:spcBef>
            </a:pPr>
            <a:r>
              <a:rPr sz="1950" spc="15" dirty="0">
                <a:solidFill>
                  <a:srgbClr val="FFC000"/>
                </a:solidFill>
                <a:latin typeface="Helvetica"/>
                <a:cs typeface="Helvetica"/>
              </a:rPr>
              <a:t>$400 Packs Compress</a:t>
            </a:r>
            <a:r>
              <a:rPr sz="1950" spc="-9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950" spc="15" dirty="0">
                <a:solidFill>
                  <a:srgbClr val="FFC000"/>
                </a:solidFill>
                <a:latin typeface="Helvetica"/>
                <a:cs typeface="Helvetica"/>
              </a:rPr>
              <a:t>up  </a:t>
            </a:r>
            <a:r>
              <a:rPr sz="1950" spc="5" dirty="0">
                <a:solidFill>
                  <a:srgbClr val="FFC000"/>
                </a:solidFill>
                <a:latin typeface="Helvetica"/>
                <a:cs typeface="Helvetica"/>
              </a:rPr>
              <a:t>to </a:t>
            </a:r>
            <a:r>
              <a:rPr sz="1950" spc="15" dirty="0">
                <a:solidFill>
                  <a:srgbClr val="FFC000"/>
                </a:solidFill>
                <a:latin typeface="Helvetica"/>
                <a:cs typeface="Helvetica"/>
              </a:rPr>
              <a:t>$400 Pack</a:t>
            </a:r>
            <a:r>
              <a:rPr sz="1950" spc="-4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950" spc="15" dirty="0">
                <a:solidFill>
                  <a:srgbClr val="FFC000"/>
                </a:solidFill>
                <a:latin typeface="Helvetica"/>
                <a:cs typeface="Helvetica"/>
              </a:rPr>
              <a:t>Members</a:t>
            </a:r>
            <a:endParaRPr sz="1950">
              <a:latin typeface="Helvetica"/>
              <a:cs typeface="Helvetica"/>
            </a:endParaRPr>
          </a:p>
          <a:p>
            <a:pPr marR="635" algn="ctr">
              <a:lnSpc>
                <a:spcPct val="100000"/>
              </a:lnSpc>
              <a:spcBef>
                <a:spcPts val="140"/>
              </a:spcBef>
            </a:pPr>
            <a:r>
              <a:rPr sz="1450" spc="20" dirty="0">
                <a:solidFill>
                  <a:srgbClr val="FFFFFF"/>
                </a:solidFill>
                <a:latin typeface="Helvetica"/>
                <a:cs typeface="Helvetica"/>
              </a:rPr>
              <a:t>LOCKED</a:t>
            </a:r>
            <a:endParaRPr sz="1450">
              <a:latin typeface="Helvetica"/>
              <a:cs typeface="Helvetic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795772" y="2819032"/>
            <a:ext cx="4224655" cy="7016115"/>
            <a:chOff x="7937375" y="2269851"/>
            <a:chExt cx="4224655" cy="7016115"/>
          </a:xfrm>
        </p:grpSpPr>
        <p:sp>
          <p:nvSpPr>
            <p:cNvPr id="38" name="object 38"/>
            <p:cNvSpPr/>
            <p:nvPr/>
          </p:nvSpPr>
          <p:spPr>
            <a:xfrm>
              <a:off x="7937375" y="2271051"/>
              <a:ext cx="4224655" cy="7013575"/>
            </a:xfrm>
            <a:custGeom>
              <a:avLst/>
              <a:gdLst/>
              <a:ahLst/>
              <a:cxnLst/>
              <a:rect l="l" t="t" r="r" b="b"/>
              <a:pathLst>
                <a:path w="4224655" h="7013575">
                  <a:moveTo>
                    <a:pt x="4028983" y="0"/>
                  </a:moveTo>
                  <a:lnTo>
                    <a:pt x="195961" y="0"/>
                  </a:lnTo>
                  <a:lnTo>
                    <a:pt x="158214" y="149"/>
                  </a:lnTo>
                  <a:lnTo>
                    <a:pt x="103359" y="4033"/>
                  </a:lnTo>
                  <a:lnTo>
                    <a:pt x="57256" y="21086"/>
                  </a:lnTo>
                  <a:lnTo>
                    <a:pt x="21085" y="57257"/>
                  </a:lnTo>
                  <a:lnTo>
                    <a:pt x="4031" y="103359"/>
                  </a:lnTo>
                  <a:lnTo>
                    <a:pt x="147" y="158214"/>
                  </a:lnTo>
                  <a:lnTo>
                    <a:pt x="0" y="195094"/>
                  </a:lnTo>
                  <a:lnTo>
                    <a:pt x="3" y="6818024"/>
                  </a:lnTo>
                  <a:lnTo>
                    <a:pt x="1207" y="6884937"/>
                  </a:lnTo>
                  <a:lnTo>
                    <a:pt x="9559" y="6932526"/>
                  </a:lnTo>
                  <a:lnTo>
                    <a:pt x="37203" y="6975916"/>
                  </a:lnTo>
                  <a:lnTo>
                    <a:pt x="80593" y="7003559"/>
                  </a:lnTo>
                  <a:lnTo>
                    <a:pt x="128181" y="7011924"/>
                  </a:lnTo>
                  <a:lnTo>
                    <a:pt x="195094" y="7013119"/>
                  </a:lnTo>
                  <a:lnTo>
                    <a:pt x="4028113" y="7013119"/>
                  </a:lnTo>
                  <a:lnTo>
                    <a:pt x="4095787" y="7011924"/>
                  </a:lnTo>
                  <a:lnTo>
                    <a:pt x="4143482" y="7003559"/>
                  </a:lnTo>
                  <a:lnTo>
                    <a:pt x="4186872" y="6975916"/>
                  </a:lnTo>
                  <a:lnTo>
                    <a:pt x="4214516" y="6932526"/>
                  </a:lnTo>
                  <a:lnTo>
                    <a:pt x="4222885" y="6884829"/>
                  </a:lnTo>
                  <a:lnTo>
                    <a:pt x="4224076" y="6818024"/>
                  </a:lnTo>
                  <a:lnTo>
                    <a:pt x="4224073" y="195094"/>
                  </a:lnTo>
                  <a:lnTo>
                    <a:pt x="4222869" y="128181"/>
                  </a:lnTo>
                  <a:lnTo>
                    <a:pt x="4214516" y="80593"/>
                  </a:lnTo>
                  <a:lnTo>
                    <a:pt x="4186872" y="37203"/>
                  </a:lnTo>
                  <a:lnTo>
                    <a:pt x="4143482" y="9560"/>
                  </a:lnTo>
                  <a:lnTo>
                    <a:pt x="4095895" y="1195"/>
                  </a:lnTo>
                  <a:lnTo>
                    <a:pt x="4028983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30360" y="2631847"/>
              <a:ext cx="3438108" cy="32304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077088" y="6349032"/>
              <a:ext cx="3944650" cy="25876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43522" y="2275883"/>
              <a:ext cx="4211955" cy="7004050"/>
            </a:xfrm>
            <a:custGeom>
              <a:avLst/>
              <a:gdLst/>
              <a:ahLst/>
              <a:cxnLst/>
              <a:rect l="l" t="t" r="r" b="b"/>
              <a:pathLst>
                <a:path w="4211955" h="7004050">
                  <a:moveTo>
                    <a:pt x="3990176" y="0"/>
                  </a:moveTo>
                  <a:lnTo>
                    <a:pt x="222591" y="0"/>
                  </a:lnTo>
                  <a:lnTo>
                    <a:pt x="179714" y="169"/>
                  </a:lnTo>
                  <a:lnTo>
                    <a:pt x="145723" y="1357"/>
                  </a:lnTo>
                  <a:lnTo>
                    <a:pt x="117405" y="4581"/>
                  </a:lnTo>
                  <a:lnTo>
                    <a:pt x="91545" y="10859"/>
                  </a:lnTo>
                  <a:lnTo>
                    <a:pt x="42259" y="42258"/>
                  </a:lnTo>
                  <a:lnTo>
                    <a:pt x="10859" y="91545"/>
                  </a:lnTo>
                  <a:lnTo>
                    <a:pt x="1353" y="145723"/>
                  </a:lnTo>
                  <a:lnTo>
                    <a:pt x="0" y="221605"/>
                  </a:lnTo>
                  <a:lnTo>
                    <a:pt x="3" y="6781849"/>
                  </a:lnTo>
                  <a:lnTo>
                    <a:pt x="169" y="6823740"/>
                  </a:lnTo>
                  <a:lnTo>
                    <a:pt x="4585" y="6886065"/>
                  </a:lnTo>
                  <a:lnTo>
                    <a:pt x="23951" y="6938416"/>
                  </a:lnTo>
                  <a:lnTo>
                    <a:pt x="65038" y="6979503"/>
                  </a:lnTo>
                  <a:lnTo>
                    <a:pt x="117389" y="6998873"/>
                  </a:lnTo>
                  <a:lnTo>
                    <a:pt x="179299" y="7003285"/>
                  </a:lnTo>
                  <a:lnTo>
                    <a:pt x="221605" y="7003454"/>
                  </a:lnTo>
                  <a:lnTo>
                    <a:pt x="3989192" y="7003454"/>
                  </a:lnTo>
                  <a:lnTo>
                    <a:pt x="4032064" y="7003285"/>
                  </a:lnTo>
                  <a:lnTo>
                    <a:pt x="4094374" y="6998873"/>
                  </a:lnTo>
                  <a:lnTo>
                    <a:pt x="4146742" y="6979503"/>
                  </a:lnTo>
                  <a:lnTo>
                    <a:pt x="4187829" y="6938416"/>
                  </a:lnTo>
                  <a:lnTo>
                    <a:pt x="4207203" y="6886050"/>
                  </a:lnTo>
                  <a:lnTo>
                    <a:pt x="4211613" y="6824155"/>
                  </a:lnTo>
                  <a:lnTo>
                    <a:pt x="4211782" y="6781849"/>
                  </a:lnTo>
                  <a:lnTo>
                    <a:pt x="4211778" y="221605"/>
                  </a:lnTo>
                  <a:lnTo>
                    <a:pt x="4211613" y="179714"/>
                  </a:lnTo>
                  <a:lnTo>
                    <a:pt x="4207198" y="117389"/>
                  </a:lnTo>
                  <a:lnTo>
                    <a:pt x="4187829" y="65037"/>
                  </a:lnTo>
                  <a:lnTo>
                    <a:pt x="4146742" y="23951"/>
                  </a:lnTo>
                  <a:lnTo>
                    <a:pt x="4094389" y="4581"/>
                  </a:lnTo>
                  <a:lnTo>
                    <a:pt x="4032479" y="169"/>
                  </a:lnTo>
                  <a:lnTo>
                    <a:pt x="3990176" y="0"/>
                  </a:lnTo>
                  <a:close/>
                </a:path>
              </a:pathLst>
            </a:custGeom>
            <a:solidFill>
              <a:srgbClr val="000000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43522" y="2275883"/>
              <a:ext cx="4211955" cy="7004050"/>
            </a:xfrm>
            <a:custGeom>
              <a:avLst/>
              <a:gdLst/>
              <a:ahLst/>
              <a:cxnLst/>
              <a:rect l="l" t="t" r="r" b="b"/>
              <a:pathLst>
                <a:path w="4211955" h="7004050">
                  <a:moveTo>
                    <a:pt x="221605" y="0"/>
                  </a:moveTo>
                  <a:lnTo>
                    <a:pt x="3990174" y="0"/>
                  </a:lnTo>
                  <a:lnTo>
                    <a:pt x="4032481" y="169"/>
                  </a:lnTo>
                  <a:lnTo>
                    <a:pt x="4094391" y="4581"/>
                  </a:lnTo>
                  <a:lnTo>
                    <a:pt x="4146742" y="23951"/>
                  </a:lnTo>
                  <a:lnTo>
                    <a:pt x="4187829" y="65038"/>
                  </a:lnTo>
                  <a:lnTo>
                    <a:pt x="4207199" y="117404"/>
                  </a:lnTo>
                  <a:lnTo>
                    <a:pt x="4211610" y="179715"/>
                  </a:lnTo>
                  <a:lnTo>
                    <a:pt x="4211780" y="222591"/>
                  </a:lnTo>
                  <a:lnTo>
                    <a:pt x="4211780" y="6781849"/>
                  </a:lnTo>
                  <a:lnTo>
                    <a:pt x="4211610" y="6824155"/>
                  </a:lnTo>
                  <a:lnTo>
                    <a:pt x="4207199" y="6886066"/>
                  </a:lnTo>
                  <a:lnTo>
                    <a:pt x="4187829" y="6938417"/>
                  </a:lnTo>
                  <a:lnTo>
                    <a:pt x="4146742" y="6979503"/>
                  </a:lnTo>
                  <a:lnTo>
                    <a:pt x="4094376" y="6998873"/>
                  </a:lnTo>
                  <a:lnTo>
                    <a:pt x="4032065" y="7003285"/>
                  </a:lnTo>
                  <a:lnTo>
                    <a:pt x="3989189" y="7003454"/>
                  </a:lnTo>
                  <a:lnTo>
                    <a:pt x="221605" y="7003454"/>
                  </a:lnTo>
                  <a:lnTo>
                    <a:pt x="179299" y="7003285"/>
                  </a:lnTo>
                  <a:lnTo>
                    <a:pt x="117389" y="6998873"/>
                  </a:lnTo>
                  <a:lnTo>
                    <a:pt x="65038" y="6979503"/>
                  </a:lnTo>
                  <a:lnTo>
                    <a:pt x="23951" y="6938417"/>
                  </a:lnTo>
                  <a:lnTo>
                    <a:pt x="4581" y="6886050"/>
                  </a:lnTo>
                  <a:lnTo>
                    <a:pt x="169" y="6823740"/>
                  </a:lnTo>
                  <a:lnTo>
                    <a:pt x="0" y="6780863"/>
                  </a:lnTo>
                  <a:lnTo>
                    <a:pt x="0" y="221605"/>
                  </a:lnTo>
                  <a:lnTo>
                    <a:pt x="169" y="179299"/>
                  </a:lnTo>
                  <a:lnTo>
                    <a:pt x="4581" y="117389"/>
                  </a:lnTo>
                  <a:lnTo>
                    <a:pt x="23951" y="65038"/>
                  </a:lnTo>
                  <a:lnTo>
                    <a:pt x="65038" y="23951"/>
                  </a:lnTo>
                  <a:lnTo>
                    <a:pt x="117404" y="4581"/>
                  </a:lnTo>
                  <a:lnTo>
                    <a:pt x="179715" y="169"/>
                  </a:lnTo>
                  <a:lnTo>
                    <a:pt x="222591" y="0"/>
                  </a:lnTo>
                  <a:lnTo>
                    <a:pt x="221605" y="0"/>
                  </a:lnTo>
                  <a:close/>
                </a:path>
              </a:pathLst>
            </a:custGeom>
            <a:ln w="115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73150" y="3942938"/>
              <a:ext cx="952525" cy="17506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148359" y="8351887"/>
            <a:ext cx="1518920" cy="422275"/>
          </a:xfrm>
          <a:prstGeom prst="rect">
            <a:avLst/>
          </a:prstGeom>
          <a:ln w="10470">
            <a:solidFill>
              <a:srgbClr val="A6A6A6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894"/>
              </a:spcBef>
            </a:pP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P</a:t>
            </a:r>
            <a:r>
              <a:rPr sz="1150" spc="-10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U</a:t>
            </a:r>
            <a:r>
              <a:rPr sz="1150" spc="-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R</a:t>
            </a:r>
            <a:r>
              <a:rPr sz="1150" spc="-10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C</a:t>
            </a:r>
            <a:r>
              <a:rPr sz="1150" spc="-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H</a:t>
            </a:r>
            <a:r>
              <a:rPr sz="1150" spc="-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A</a:t>
            </a:r>
            <a:r>
              <a:rPr sz="1150" spc="-10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S</a:t>
            </a:r>
            <a:r>
              <a:rPr sz="1150" spc="-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150" dirty="0">
                <a:solidFill>
                  <a:srgbClr val="FFC000"/>
                </a:solidFill>
                <a:latin typeface="Helvetica"/>
                <a:cs typeface="Helvetica"/>
              </a:rPr>
              <a:t>E</a:t>
            </a:r>
            <a:r>
              <a:rPr sz="1150" spc="6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endParaRPr sz="1150">
              <a:latin typeface="Helvetica"/>
              <a:cs typeface="Helvetic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570128" y="6589396"/>
            <a:ext cx="675640" cy="675640"/>
            <a:chOff x="9711731" y="6040215"/>
            <a:chExt cx="675640" cy="675640"/>
          </a:xfrm>
        </p:grpSpPr>
        <p:sp>
          <p:nvSpPr>
            <p:cNvPr id="46" name="object 46"/>
            <p:cNvSpPr/>
            <p:nvPr/>
          </p:nvSpPr>
          <p:spPr>
            <a:xfrm>
              <a:off x="9711731" y="6040215"/>
              <a:ext cx="675640" cy="675640"/>
            </a:xfrm>
            <a:custGeom>
              <a:avLst/>
              <a:gdLst/>
              <a:ahLst/>
              <a:cxnLst/>
              <a:rect l="l" t="t" r="r" b="b"/>
              <a:pathLst>
                <a:path w="675640" h="675640">
                  <a:moveTo>
                    <a:pt x="337682" y="0"/>
                  </a:moveTo>
                  <a:lnTo>
                    <a:pt x="294566" y="2747"/>
                  </a:lnTo>
                  <a:lnTo>
                    <a:pt x="252020" y="10989"/>
                  </a:lnTo>
                  <a:lnTo>
                    <a:pt x="210612" y="24726"/>
                  </a:lnTo>
                  <a:lnTo>
                    <a:pt x="170910" y="43957"/>
                  </a:lnTo>
                  <a:lnTo>
                    <a:pt x="133485" y="68684"/>
                  </a:lnTo>
                  <a:lnTo>
                    <a:pt x="98905" y="98905"/>
                  </a:lnTo>
                  <a:lnTo>
                    <a:pt x="68684" y="133485"/>
                  </a:lnTo>
                  <a:lnTo>
                    <a:pt x="43957" y="170910"/>
                  </a:lnTo>
                  <a:lnTo>
                    <a:pt x="24726" y="210612"/>
                  </a:lnTo>
                  <a:lnTo>
                    <a:pt x="10989" y="252020"/>
                  </a:lnTo>
                  <a:lnTo>
                    <a:pt x="2747" y="294566"/>
                  </a:lnTo>
                  <a:lnTo>
                    <a:pt x="0" y="337682"/>
                  </a:lnTo>
                  <a:lnTo>
                    <a:pt x="2747" y="380797"/>
                  </a:lnTo>
                  <a:lnTo>
                    <a:pt x="10989" y="423343"/>
                  </a:lnTo>
                  <a:lnTo>
                    <a:pt x="24726" y="464752"/>
                  </a:lnTo>
                  <a:lnTo>
                    <a:pt x="43957" y="504453"/>
                  </a:lnTo>
                  <a:lnTo>
                    <a:pt x="68684" y="541878"/>
                  </a:lnTo>
                  <a:lnTo>
                    <a:pt x="98905" y="576459"/>
                  </a:lnTo>
                  <a:lnTo>
                    <a:pt x="133485" y="606680"/>
                  </a:lnTo>
                  <a:lnTo>
                    <a:pt x="170910" y="631406"/>
                  </a:lnTo>
                  <a:lnTo>
                    <a:pt x="210612" y="650637"/>
                  </a:lnTo>
                  <a:lnTo>
                    <a:pt x="252020" y="664374"/>
                  </a:lnTo>
                  <a:lnTo>
                    <a:pt x="294566" y="672616"/>
                  </a:lnTo>
                  <a:lnTo>
                    <a:pt x="337682" y="675364"/>
                  </a:lnTo>
                  <a:lnTo>
                    <a:pt x="380797" y="672616"/>
                  </a:lnTo>
                  <a:lnTo>
                    <a:pt x="423343" y="664374"/>
                  </a:lnTo>
                  <a:lnTo>
                    <a:pt x="464752" y="650637"/>
                  </a:lnTo>
                  <a:lnTo>
                    <a:pt x="504453" y="631406"/>
                  </a:lnTo>
                  <a:lnTo>
                    <a:pt x="541878" y="606680"/>
                  </a:lnTo>
                  <a:lnTo>
                    <a:pt x="576459" y="576459"/>
                  </a:lnTo>
                  <a:lnTo>
                    <a:pt x="606680" y="541878"/>
                  </a:lnTo>
                  <a:lnTo>
                    <a:pt x="631406" y="504453"/>
                  </a:lnTo>
                  <a:lnTo>
                    <a:pt x="650637" y="464752"/>
                  </a:lnTo>
                  <a:lnTo>
                    <a:pt x="664374" y="423343"/>
                  </a:lnTo>
                  <a:lnTo>
                    <a:pt x="672616" y="380797"/>
                  </a:lnTo>
                  <a:lnTo>
                    <a:pt x="675364" y="337682"/>
                  </a:lnTo>
                  <a:lnTo>
                    <a:pt x="672616" y="294566"/>
                  </a:lnTo>
                  <a:lnTo>
                    <a:pt x="664374" y="252020"/>
                  </a:lnTo>
                  <a:lnTo>
                    <a:pt x="650637" y="210612"/>
                  </a:lnTo>
                  <a:lnTo>
                    <a:pt x="631406" y="170910"/>
                  </a:lnTo>
                  <a:lnTo>
                    <a:pt x="606680" y="133485"/>
                  </a:lnTo>
                  <a:lnTo>
                    <a:pt x="576459" y="98905"/>
                  </a:lnTo>
                  <a:lnTo>
                    <a:pt x="541878" y="68684"/>
                  </a:lnTo>
                  <a:lnTo>
                    <a:pt x="504453" y="43957"/>
                  </a:lnTo>
                  <a:lnTo>
                    <a:pt x="464752" y="24726"/>
                  </a:lnTo>
                  <a:lnTo>
                    <a:pt x="423343" y="10989"/>
                  </a:lnTo>
                  <a:lnTo>
                    <a:pt x="380797" y="2747"/>
                  </a:lnTo>
                  <a:lnTo>
                    <a:pt x="3376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832575" y="6179620"/>
              <a:ext cx="433705" cy="397510"/>
            </a:xfrm>
            <a:custGeom>
              <a:avLst/>
              <a:gdLst/>
              <a:ahLst/>
              <a:cxnLst/>
              <a:rect l="l" t="t" r="r" b="b"/>
              <a:pathLst>
                <a:path w="433704" h="397509">
                  <a:moveTo>
                    <a:pt x="399223" y="320040"/>
                  </a:moveTo>
                  <a:lnTo>
                    <a:pt x="86160" y="320040"/>
                  </a:lnTo>
                  <a:lnTo>
                    <a:pt x="83344" y="322580"/>
                  </a:lnTo>
                  <a:lnTo>
                    <a:pt x="83344" y="336550"/>
                  </a:lnTo>
                  <a:lnTo>
                    <a:pt x="83034" y="336550"/>
                  </a:lnTo>
                  <a:lnTo>
                    <a:pt x="71090" y="339090"/>
                  </a:lnTo>
                  <a:lnTo>
                    <a:pt x="61328" y="345440"/>
                  </a:lnTo>
                  <a:lnTo>
                    <a:pt x="54741" y="355600"/>
                  </a:lnTo>
                  <a:lnTo>
                    <a:pt x="52325" y="367030"/>
                  </a:lnTo>
                  <a:lnTo>
                    <a:pt x="54741" y="378460"/>
                  </a:lnTo>
                  <a:lnTo>
                    <a:pt x="61328" y="388620"/>
                  </a:lnTo>
                  <a:lnTo>
                    <a:pt x="71090" y="394970"/>
                  </a:lnTo>
                  <a:lnTo>
                    <a:pt x="83034" y="397510"/>
                  </a:lnTo>
                  <a:lnTo>
                    <a:pt x="94977" y="394970"/>
                  </a:lnTo>
                  <a:lnTo>
                    <a:pt x="104740" y="388620"/>
                  </a:lnTo>
                  <a:lnTo>
                    <a:pt x="107210" y="384810"/>
                  </a:lnTo>
                  <a:lnTo>
                    <a:pt x="83034" y="384810"/>
                  </a:lnTo>
                  <a:lnTo>
                    <a:pt x="75953" y="383540"/>
                  </a:lnTo>
                  <a:lnTo>
                    <a:pt x="70163" y="379730"/>
                  </a:lnTo>
                  <a:lnTo>
                    <a:pt x="66256" y="374650"/>
                  </a:lnTo>
                  <a:lnTo>
                    <a:pt x="64822" y="367030"/>
                  </a:lnTo>
                  <a:lnTo>
                    <a:pt x="66256" y="359410"/>
                  </a:lnTo>
                  <a:lnTo>
                    <a:pt x="70163" y="354330"/>
                  </a:lnTo>
                  <a:lnTo>
                    <a:pt x="75953" y="350520"/>
                  </a:lnTo>
                  <a:lnTo>
                    <a:pt x="83034" y="349250"/>
                  </a:lnTo>
                  <a:lnTo>
                    <a:pt x="114398" y="349250"/>
                  </a:lnTo>
                  <a:lnTo>
                    <a:pt x="114398" y="332740"/>
                  </a:lnTo>
                  <a:lnTo>
                    <a:pt x="402041" y="332740"/>
                  </a:lnTo>
                  <a:lnTo>
                    <a:pt x="402041" y="322580"/>
                  </a:lnTo>
                  <a:lnTo>
                    <a:pt x="399223" y="320040"/>
                  </a:lnTo>
                  <a:close/>
                </a:path>
                <a:path w="433704" h="397509">
                  <a:moveTo>
                    <a:pt x="402041" y="332740"/>
                  </a:moveTo>
                  <a:lnTo>
                    <a:pt x="370745" y="332740"/>
                  </a:lnTo>
                  <a:lnTo>
                    <a:pt x="370745" y="351790"/>
                  </a:lnTo>
                  <a:lnTo>
                    <a:pt x="374463" y="354330"/>
                  </a:lnTo>
                  <a:lnTo>
                    <a:pt x="372636" y="358140"/>
                  </a:lnTo>
                  <a:lnTo>
                    <a:pt x="371710" y="363220"/>
                  </a:lnTo>
                  <a:lnTo>
                    <a:pt x="371710" y="367030"/>
                  </a:lnTo>
                  <a:lnTo>
                    <a:pt x="374132" y="379730"/>
                  </a:lnTo>
                  <a:lnTo>
                    <a:pt x="380731" y="388620"/>
                  </a:lnTo>
                  <a:lnTo>
                    <a:pt x="390505" y="396240"/>
                  </a:lnTo>
                  <a:lnTo>
                    <a:pt x="402453" y="397510"/>
                  </a:lnTo>
                  <a:lnTo>
                    <a:pt x="414397" y="396240"/>
                  </a:lnTo>
                  <a:lnTo>
                    <a:pt x="424159" y="388620"/>
                  </a:lnTo>
                  <a:lnTo>
                    <a:pt x="426041" y="386080"/>
                  </a:lnTo>
                  <a:lnTo>
                    <a:pt x="402453" y="386080"/>
                  </a:lnTo>
                  <a:lnTo>
                    <a:pt x="395373" y="384810"/>
                  </a:lnTo>
                  <a:lnTo>
                    <a:pt x="389583" y="379730"/>
                  </a:lnTo>
                  <a:lnTo>
                    <a:pt x="385675" y="374650"/>
                  </a:lnTo>
                  <a:lnTo>
                    <a:pt x="384241" y="367030"/>
                  </a:lnTo>
                  <a:lnTo>
                    <a:pt x="384241" y="365760"/>
                  </a:lnTo>
                  <a:lnTo>
                    <a:pt x="384444" y="364490"/>
                  </a:lnTo>
                  <a:lnTo>
                    <a:pt x="384896" y="361950"/>
                  </a:lnTo>
                  <a:lnTo>
                    <a:pt x="409201" y="361950"/>
                  </a:lnTo>
                  <a:lnTo>
                    <a:pt x="402041" y="353060"/>
                  </a:lnTo>
                  <a:lnTo>
                    <a:pt x="402041" y="349250"/>
                  </a:lnTo>
                  <a:lnTo>
                    <a:pt x="426629" y="349250"/>
                  </a:lnTo>
                  <a:lnTo>
                    <a:pt x="424159" y="345440"/>
                  </a:lnTo>
                  <a:lnTo>
                    <a:pt x="414397" y="339090"/>
                  </a:lnTo>
                  <a:lnTo>
                    <a:pt x="402453" y="336550"/>
                  </a:lnTo>
                  <a:lnTo>
                    <a:pt x="402041" y="336550"/>
                  </a:lnTo>
                  <a:lnTo>
                    <a:pt x="402041" y="332740"/>
                  </a:lnTo>
                  <a:close/>
                </a:path>
                <a:path w="433704" h="397509">
                  <a:moveTo>
                    <a:pt x="426629" y="349250"/>
                  </a:moveTo>
                  <a:lnTo>
                    <a:pt x="402453" y="349250"/>
                  </a:lnTo>
                  <a:lnTo>
                    <a:pt x="409528" y="350520"/>
                  </a:lnTo>
                  <a:lnTo>
                    <a:pt x="415306" y="354330"/>
                  </a:lnTo>
                  <a:lnTo>
                    <a:pt x="419202" y="360680"/>
                  </a:lnTo>
                  <a:lnTo>
                    <a:pt x="420631" y="367030"/>
                  </a:lnTo>
                  <a:lnTo>
                    <a:pt x="419202" y="374650"/>
                  </a:lnTo>
                  <a:lnTo>
                    <a:pt x="415306" y="379730"/>
                  </a:lnTo>
                  <a:lnTo>
                    <a:pt x="409528" y="384810"/>
                  </a:lnTo>
                  <a:lnTo>
                    <a:pt x="402453" y="386080"/>
                  </a:lnTo>
                  <a:lnTo>
                    <a:pt x="426041" y="386080"/>
                  </a:lnTo>
                  <a:lnTo>
                    <a:pt x="430746" y="379730"/>
                  </a:lnTo>
                  <a:lnTo>
                    <a:pt x="433162" y="367030"/>
                  </a:lnTo>
                  <a:lnTo>
                    <a:pt x="430746" y="355600"/>
                  </a:lnTo>
                  <a:lnTo>
                    <a:pt x="426629" y="349250"/>
                  </a:lnTo>
                  <a:close/>
                </a:path>
                <a:path w="433704" h="397509">
                  <a:moveTo>
                    <a:pt x="113744" y="361950"/>
                  </a:moveTo>
                  <a:lnTo>
                    <a:pt x="100627" y="361950"/>
                  </a:lnTo>
                  <a:lnTo>
                    <a:pt x="101041" y="363220"/>
                  </a:lnTo>
                  <a:lnTo>
                    <a:pt x="101144" y="364490"/>
                  </a:lnTo>
                  <a:lnTo>
                    <a:pt x="83034" y="384810"/>
                  </a:lnTo>
                  <a:lnTo>
                    <a:pt x="107210" y="384810"/>
                  </a:lnTo>
                  <a:lnTo>
                    <a:pt x="111327" y="378460"/>
                  </a:lnTo>
                  <a:lnTo>
                    <a:pt x="113744" y="367030"/>
                  </a:lnTo>
                  <a:lnTo>
                    <a:pt x="113744" y="361950"/>
                  </a:lnTo>
                  <a:close/>
                </a:path>
                <a:path w="433704" h="397509">
                  <a:moveTo>
                    <a:pt x="114398" y="349250"/>
                  </a:moveTo>
                  <a:lnTo>
                    <a:pt x="83344" y="349250"/>
                  </a:lnTo>
                  <a:lnTo>
                    <a:pt x="83344" y="353060"/>
                  </a:lnTo>
                  <a:lnTo>
                    <a:pt x="75942" y="361950"/>
                  </a:lnTo>
                  <a:lnTo>
                    <a:pt x="73342" y="365760"/>
                  </a:lnTo>
                  <a:lnTo>
                    <a:pt x="73763" y="369570"/>
                  </a:lnTo>
                  <a:lnTo>
                    <a:pt x="78251" y="374650"/>
                  </a:lnTo>
                  <a:lnTo>
                    <a:pt x="85040" y="374650"/>
                  </a:lnTo>
                  <a:lnTo>
                    <a:pt x="86649" y="373380"/>
                  </a:lnTo>
                  <a:lnTo>
                    <a:pt x="100627" y="361950"/>
                  </a:lnTo>
                  <a:lnTo>
                    <a:pt x="113744" y="361950"/>
                  </a:lnTo>
                  <a:lnTo>
                    <a:pt x="112833" y="358140"/>
                  </a:lnTo>
                  <a:lnTo>
                    <a:pt x="111058" y="354330"/>
                  </a:lnTo>
                  <a:lnTo>
                    <a:pt x="114398" y="351790"/>
                  </a:lnTo>
                  <a:lnTo>
                    <a:pt x="114398" y="349250"/>
                  </a:lnTo>
                  <a:close/>
                </a:path>
                <a:path w="433704" h="397509">
                  <a:moveTo>
                    <a:pt x="409201" y="361950"/>
                  </a:moveTo>
                  <a:lnTo>
                    <a:pt x="384896" y="361950"/>
                  </a:lnTo>
                  <a:lnTo>
                    <a:pt x="398460" y="372110"/>
                  </a:lnTo>
                  <a:lnTo>
                    <a:pt x="400081" y="373380"/>
                  </a:lnTo>
                  <a:lnTo>
                    <a:pt x="401866" y="374650"/>
                  </a:lnTo>
                  <a:lnTo>
                    <a:pt x="406859" y="374650"/>
                  </a:lnTo>
                  <a:lnTo>
                    <a:pt x="411345" y="369570"/>
                  </a:lnTo>
                  <a:lnTo>
                    <a:pt x="411817" y="365760"/>
                  </a:lnTo>
                  <a:lnTo>
                    <a:pt x="409201" y="361950"/>
                  </a:lnTo>
                  <a:close/>
                </a:path>
                <a:path w="433704" h="397509">
                  <a:moveTo>
                    <a:pt x="16422" y="0"/>
                  </a:moveTo>
                  <a:lnTo>
                    <a:pt x="12224" y="0"/>
                  </a:lnTo>
                  <a:lnTo>
                    <a:pt x="8808" y="1270"/>
                  </a:lnTo>
                  <a:lnTo>
                    <a:pt x="2756" y="6350"/>
                  </a:lnTo>
                  <a:lnTo>
                    <a:pt x="825" y="10160"/>
                  </a:lnTo>
                  <a:lnTo>
                    <a:pt x="0" y="22860"/>
                  </a:lnTo>
                  <a:lnTo>
                    <a:pt x="6093" y="29210"/>
                  </a:lnTo>
                  <a:lnTo>
                    <a:pt x="68678" y="35560"/>
                  </a:lnTo>
                  <a:lnTo>
                    <a:pt x="129822" y="237490"/>
                  </a:lnTo>
                  <a:lnTo>
                    <a:pt x="100179" y="320040"/>
                  </a:lnTo>
                  <a:lnTo>
                    <a:pt x="113468" y="320040"/>
                  </a:lnTo>
                  <a:lnTo>
                    <a:pt x="140873" y="243840"/>
                  </a:lnTo>
                  <a:lnTo>
                    <a:pt x="179534" y="238760"/>
                  </a:lnTo>
                  <a:lnTo>
                    <a:pt x="192031" y="238760"/>
                  </a:lnTo>
                  <a:lnTo>
                    <a:pt x="192031" y="236220"/>
                  </a:lnTo>
                  <a:lnTo>
                    <a:pt x="224340" y="231140"/>
                  </a:lnTo>
                  <a:lnTo>
                    <a:pt x="140907" y="231140"/>
                  </a:lnTo>
                  <a:lnTo>
                    <a:pt x="123452" y="173990"/>
                  </a:lnTo>
                  <a:lnTo>
                    <a:pt x="141768" y="172720"/>
                  </a:lnTo>
                  <a:lnTo>
                    <a:pt x="148722" y="172720"/>
                  </a:lnTo>
                  <a:lnTo>
                    <a:pt x="148412" y="171450"/>
                  </a:lnTo>
                  <a:lnTo>
                    <a:pt x="169860" y="170180"/>
                  </a:lnTo>
                  <a:lnTo>
                    <a:pt x="176471" y="170180"/>
                  </a:lnTo>
                  <a:lnTo>
                    <a:pt x="197746" y="167640"/>
                  </a:lnTo>
                  <a:lnTo>
                    <a:pt x="121525" y="167640"/>
                  </a:lnTo>
                  <a:lnTo>
                    <a:pt x="101900" y="102870"/>
                  </a:lnTo>
                  <a:lnTo>
                    <a:pt x="402041" y="102870"/>
                  </a:lnTo>
                  <a:lnTo>
                    <a:pt x="402041" y="101600"/>
                  </a:lnTo>
                  <a:lnTo>
                    <a:pt x="333977" y="101600"/>
                  </a:lnTo>
                  <a:lnTo>
                    <a:pt x="311427" y="100330"/>
                  </a:lnTo>
                  <a:lnTo>
                    <a:pt x="280683" y="100330"/>
                  </a:lnTo>
                  <a:lnTo>
                    <a:pt x="280542" y="99060"/>
                  </a:lnTo>
                  <a:lnTo>
                    <a:pt x="214513" y="99060"/>
                  </a:lnTo>
                  <a:lnTo>
                    <a:pt x="190758" y="97790"/>
                  </a:lnTo>
                  <a:lnTo>
                    <a:pt x="153749" y="97790"/>
                  </a:lnTo>
                  <a:lnTo>
                    <a:pt x="129684" y="96520"/>
                  </a:lnTo>
                  <a:lnTo>
                    <a:pt x="99903" y="96520"/>
                  </a:lnTo>
                  <a:lnTo>
                    <a:pt x="82139" y="36830"/>
                  </a:lnTo>
                  <a:lnTo>
                    <a:pt x="202763" y="36830"/>
                  </a:lnTo>
                  <a:lnTo>
                    <a:pt x="78214" y="24130"/>
                  </a:lnTo>
                  <a:lnTo>
                    <a:pt x="77853" y="22860"/>
                  </a:lnTo>
                  <a:lnTo>
                    <a:pt x="64444" y="22860"/>
                  </a:lnTo>
                  <a:lnTo>
                    <a:pt x="14042" y="17780"/>
                  </a:lnTo>
                  <a:lnTo>
                    <a:pt x="12881" y="16510"/>
                  </a:lnTo>
                  <a:lnTo>
                    <a:pt x="13195" y="12700"/>
                  </a:lnTo>
                  <a:lnTo>
                    <a:pt x="72203" y="12700"/>
                  </a:lnTo>
                  <a:lnTo>
                    <a:pt x="69186" y="8890"/>
                  </a:lnTo>
                  <a:lnTo>
                    <a:pt x="62776" y="5080"/>
                  </a:lnTo>
                  <a:lnTo>
                    <a:pt x="55354" y="3810"/>
                  </a:lnTo>
                  <a:lnTo>
                    <a:pt x="37300" y="1270"/>
                  </a:lnTo>
                  <a:lnTo>
                    <a:pt x="16422" y="0"/>
                  </a:lnTo>
                  <a:close/>
                </a:path>
                <a:path w="433704" h="397509">
                  <a:moveTo>
                    <a:pt x="192031" y="238760"/>
                  </a:moveTo>
                  <a:lnTo>
                    <a:pt x="179534" y="238760"/>
                  </a:lnTo>
                  <a:lnTo>
                    <a:pt x="179534" y="287020"/>
                  </a:lnTo>
                  <a:lnTo>
                    <a:pt x="180466" y="295910"/>
                  </a:lnTo>
                  <a:lnTo>
                    <a:pt x="183185" y="304800"/>
                  </a:lnTo>
                  <a:lnTo>
                    <a:pt x="187582" y="312420"/>
                  </a:lnTo>
                  <a:lnTo>
                    <a:pt x="193546" y="320040"/>
                  </a:lnTo>
                  <a:lnTo>
                    <a:pt x="224704" y="320040"/>
                  </a:lnTo>
                  <a:lnTo>
                    <a:pt x="212003" y="317500"/>
                  </a:lnTo>
                  <a:lnTo>
                    <a:pt x="201616" y="309880"/>
                  </a:lnTo>
                  <a:lnTo>
                    <a:pt x="194605" y="299720"/>
                  </a:lnTo>
                  <a:lnTo>
                    <a:pt x="192031" y="287020"/>
                  </a:lnTo>
                  <a:lnTo>
                    <a:pt x="192031" y="238760"/>
                  </a:lnTo>
                  <a:close/>
                </a:path>
                <a:path w="433704" h="397509">
                  <a:moveTo>
                    <a:pt x="148722" y="172720"/>
                  </a:moveTo>
                  <a:lnTo>
                    <a:pt x="141768" y="172720"/>
                  </a:lnTo>
                  <a:lnTo>
                    <a:pt x="155883" y="229870"/>
                  </a:lnTo>
                  <a:lnTo>
                    <a:pt x="140907" y="231140"/>
                  </a:lnTo>
                  <a:lnTo>
                    <a:pt x="224340" y="231140"/>
                  </a:lnTo>
                  <a:lnTo>
                    <a:pt x="240495" y="228600"/>
                  </a:lnTo>
                  <a:lnTo>
                    <a:pt x="162389" y="228600"/>
                  </a:lnTo>
                  <a:lnTo>
                    <a:pt x="148722" y="172720"/>
                  </a:lnTo>
                  <a:close/>
                </a:path>
                <a:path w="433704" h="397509">
                  <a:moveTo>
                    <a:pt x="176471" y="170180"/>
                  </a:moveTo>
                  <a:lnTo>
                    <a:pt x="169860" y="170180"/>
                  </a:lnTo>
                  <a:lnTo>
                    <a:pt x="181945" y="224790"/>
                  </a:lnTo>
                  <a:lnTo>
                    <a:pt x="162389" y="228600"/>
                  </a:lnTo>
                  <a:lnTo>
                    <a:pt x="240495" y="228600"/>
                  </a:lnTo>
                  <a:lnTo>
                    <a:pt x="272804" y="223520"/>
                  </a:lnTo>
                  <a:lnTo>
                    <a:pt x="188451" y="223520"/>
                  </a:lnTo>
                  <a:lnTo>
                    <a:pt x="176471" y="170180"/>
                  </a:lnTo>
                  <a:close/>
                </a:path>
                <a:path w="433704" h="397509">
                  <a:moveTo>
                    <a:pt x="131301" y="102870"/>
                  </a:moveTo>
                  <a:lnTo>
                    <a:pt x="124519" y="102870"/>
                  </a:lnTo>
                  <a:lnTo>
                    <a:pt x="140184" y="166370"/>
                  </a:lnTo>
                  <a:lnTo>
                    <a:pt x="121525" y="167640"/>
                  </a:lnTo>
                  <a:lnTo>
                    <a:pt x="197746" y="167640"/>
                  </a:lnTo>
                  <a:lnTo>
                    <a:pt x="208040" y="220980"/>
                  </a:lnTo>
                  <a:lnTo>
                    <a:pt x="188451" y="223520"/>
                  </a:lnTo>
                  <a:lnTo>
                    <a:pt x="272804" y="223520"/>
                  </a:lnTo>
                  <a:lnTo>
                    <a:pt x="297036" y="219710"/>
                  </a:lnTo>
                  <a:lnTo>
                    <a:pt x="214513" y="219710"/>
                  </a:lnTo>
                  <a:lnTo>
                    <a:pt x="204322" y="167640"/>
                  </a:lnTo>
                  <a:lnTo>
                    <a:pt x="225668" y="166370"/>
                  </a:lnTo>
                  <a:lnTo>
                    <a:pt x="232453" y="166370"/>
                  </a:lnTo>
                  <a:lnTo>
                    <a:pt x="232244" y="165100"/>
                  </a:lnTo>
                  <a:lnTo>
                    <a:pt x="146794" y="165100"/>
                  </a:lnTo>
                  <a:lnTo>
                    <a:pt x="131301" y="102870"/>
                  </a:lnTo>
                  <a:close/>
                </a:path>
                <a:path w="433704" h="397509">
                  <a:moveTo>
                    <a:pt x="232453" y="166370"/>
                  </a:moveTo>
                  <a:lnTo>
                    <a:pt x="225668" y="166370"/>
                  </a:lnTo>
                  <a:lnTo>
                    <a:pt x="234102" y="217170"/>
                  </a:lnTo>
                  <a:lnTo>
                    <a:pt x="214513" y="219710"/>
                  </a:lnTo>
                  <a:lnTo>
                    <a:pt x="297036" y="219710"/>
                  </a:lnTo>
                  <a:lnTo>
                    <a:pt x="321268" y="215900"/>
                  </a:lnTo>
                  <a:lnTo>
                    <a:pt x="240609" y="215900"/>
                  </a:lnTo>
                  <a:lnTo>
                    <a:pt x="232453" y="166370"/>
                  </a:lnTo>
                  <a:close/>
                </a:path>
                <a:path w="433704" h="397509">
                  <a:moveTo>
                    <a:pt x="192066" y="104140"/>
                  </a:moveTo>
                  <a:lnTo>
                    <a:pt x="185353" y="104140"/>
                  </a:lnTo>
                  <a:lnTo>
                    <a:pt x="196473" y="161290"/>
                  </a:lnTo>
                  <a:lnTo>
                    <a:pt x="175059" y="163830"/>
                  </a:lnTo>
                  <a:lnTo>
                    <a:pt x="253554" y="163830"/>
                  </a:lnTo>
                  <a:lnTo>
                    <a:pt x="260232" y="213360"/>
                  </a:lnTo>
                  <a:lnTo>
                    <a:pt x="240609" y="215900"/>
                  </a:lnTo>
                  <a:lnTo>
                    <a:pt x="321268" y="215900"/>
                  </a:lnTo>
                  <a:lnTo>
                    <a:pt x="345500" y="212090"/>
                  </a:lnTo>
                  <a:lnTo>
                    <a:pt x="266706" y="212090"/>
                  </a:lnTo>
                  <a:lnTo>
                    <a:pt x="260095" y="163830"/>
                  </a:lnTo>
                  <a:lnTo>
                    <a:pt x="281028" y="161290"/>
                  </a:lnTo>
                  <a:lnTo>
                    <a:pt x="203049" y="161290"/>
                  </a:lnTo>
                  <a:lnTo>
                    <a:pt x="192066" y="104140"/>
                  </a:lnTo>
                  <a:close/>
                </a:path>
                <a:path w="433704" h="397509">
                  <a:moveTo>
                    <a:pt x="402041" y="104140"/>
                  </a:moveTo>
                  <a:lnTo>
                    <a:pt x="192066" y="104140"/>
                  </a:lnTo>
                  <a:lnTo>
                    <a:pt x="215580" y="105410"/>
                  </a:lnTo>
                  <a:lnTo>
                    <a:pt x="224600" y="160020"/>
                  </a:lnTo>
                  <a:lnTo>
                    <a:pt x="203049" y="161290"/>
                  </a:lnTo>
                  <a:lnTo>
                    <a:pt x="281028" y="161290"/>
                  </a:lnTo>
                  <a:lnTo>
                    <a:pt x="286294" y="208280"/>
                  </a:lnTo>
                  <a:lnTo>
                    <a:pt x="266706" y="212090"/>
                  </a:lnTo>
                  <a:lnTo>
                    <a:pt x="345500" y="212090"/>
                  </a:lnTo>
                  <a:lnTo>
                    <a:pt x="369732" y="208280"/>
                  </a:lnTo>
                  <a:lnTo>
                    <a:pt x="292801" y="208280"/>
                  </a:lnTo>
                  <a:lnTo>
                    <a:pt x="287569" y="161290"/>
                  </a:lnTo>
                  <a:lnTo>
                    <a:pt x="309189" y="160020"/>
                  </a:lnTo>
                  <a:lnTo>
                    <a:pt x="315824" y="160020"/>
                  </a:lnTo>
                  <a:lnTo>
                    <a:pt x="315730" y="158750"/>
                  </a:lnTo>
                  <a:lnTo>
                    <a:pt x="231176" y="158750"/>
                  </a:lnTo>
                  <a:lnTo>
                    <a:pt x="222260" y="105410"/>
                  </a:lnTo>
                  <a:lnTo>
                    <a:pt x="402041" y="105410"/>
                  </a:lnTo>
                  <a:lnTo>
                    <a:pt x="402041" y="104140"/>
                  </a:lnTo>
                  <a:close/>
                </a:path>
                <a:path w="433704" h="397509">
                  <a:moveTo>
                    <a:pt x="315824" y="160020"/>
                  </a:moveTo>
                  <a:lnTo>
                    <a:pt x="309189" y="160020"/>
                  </a:lnTo>
                  <a:lnTo>
                    <a:pt x="312494" y="204470"/>
                  </a:lnTo>
                  <a:lnTo>
                    <a:pt x="292801" y="208280"/>
                  </a:lnTo>
                  <a:lnTo>
                    <a:pt x="369732" y="208280"/>
                  </a:lnTo>
                  <a:lnTo>
                    <a:pt x="402041" y="203200"/>
                  </a:lnTo>
                  <a:lnTo>
                    <a:pt x="319001" y="203200"/>
                  </a:lnTo>
                  <a:lnTo>
                    <a:pt x="315824" y="160020"/>
                  </a:lnTo>
                  <a:close/>
                </a:path>
                <a:path w="433704" h="397509">
                  <a:moveTo>
                    <a:pt x="343227" y="157480"/>
                  </a:moveTo>
                  <a:lnTo>
                    <a:pt x="336628" y="157480"/>
                  </a:lnTo>
                  <a:lnTo>
                    <a:pt x="338625" y="200660"/>
                  </a:lnTo>
                  <a:lnTo>
                    <a:pt x="319001" y="203200"/>
                  </a:lnTo>
                  <a:lnTo>
                    <a:pt x="402041" y="203200"/>
                  </a:lnTo>
                  <a:lnTo>
                    <a:pt x="402041" y="199390"/>
                  </a:lnTo>
                  <a:lnTo>
                    <a:pt x="345131" y="199390"/>
                  </a:lnTo>
                  <a:lnTo>
                    <a:pt x="343227" y="157480"/>
                  </a:lnTo>
                  <a:close/>
                </a:path>
                <a:path w="433704" h="397509">
                  <a:moveTo>
                    <a:pt x="311908" y="106680"/>
                  </a:moveTo>
                  <a:lnTo>
                    <a:pt x="305333" y="106680"/>
                  </a:lnTo>
                  <a:lnTo>
                    <a:pt x="308707" y="152400"/>
                  </a:lnTo>
                  <a:lnTo>
                    <a:pt x="286845" y="154940"/>
                  </a:lnTo>
                  <a:lnTo>
                    <a:pt x="364996" y="154940"/>
                  </a:lnTo>
                  <a:lnTo>
                    <a:pt x="364893" y="196850"/>
                  </a:lnTo>
                  <a:lnTo>
                    <a:pt x="345131" y="199390"/>
                  </a:lnTo>
                  <a:lnTo>
                    <a:pt x="402041" y="199390"/>
                  </a:lnTo>
                  <a:lnTo>
                    <a:pt x="402041" y="195580"/>
                  </a:lnTo>
                  <a:lnTo>
                    <a:pt x="371434" y="195580"/>
                  </a:lnTo>
                  <a:lnTo>
                    <a:pt x="371537" y="154940"/>
                  </a:lnTo>
                  <a:lnTo>
                    <a:pt x="389543" y="153670"/>
                  </a:lnTo>
                  <a:lnTo>
                    <a:pt x="402041" y="153670"/>
                  </a:lnTo>
                  <a:lnTo>
                    <a:pt x="402041" y="152400"/>
                  </a:lnTo>
                  <a:lnTo>
                    <a:pt x="315249" y="152400"/>
                  </a:lnTo>
                  <a:lnTo>
                    <a:pt x="311908" y="106680"/>
                  </a:lnTo>
                  <a:close/>
                </a:path>
                <a:path w="433704" h="397509">
                  <a:moveTo>
                    <a:pt x="402041" y="153670"/>
                  </a:moveTo>
                  <a:lnTo>
                    <a:pt x="389543" y="153670"/>
                  </a:lnTo>
                  <a:lnTo>
                    <a:pt x="389543" y="193040"/>
                  </a:lnTo>
                  <a:lnTo>
                    <a:pt x="371434" y="195580"/>
                  </a:lnTo>
                  <a:lnTo>
                    <a:pt x="402041" y="195580"/>
                  </a:lnTo>
                  <a:lnTo>
                    <a:pt x="402041" y="153670"/>
                  </a:lnTo>
                  <a:close/>
                </a:path>
                <a:path w="433704" h="397509">
                  <a:moveTo>
                    <a:pt x="402041" y="102870"/>
                  </a:moveTo>
                  <a:lnTo>
                    <a:pt x="131301" y="102870"/>
                  </a:lnTo>
                  <a:lnTo>
                    <a:pt x="155195" y="104140"/>
                  </a:lnTo>
                  <a:lnTo>
                    <a:pt x="168449" y="163830"/>
                  </a:lnTo>
                  <a:lnTo>
                    <a:pt x="146794" y="165100"/>
                  </a:lnTo>
                  <a:lnTo>
                    <a:pt x="232244" y="165100"/>
                  </a:lnTo>
                  <a:lnTo>
                    <a:pt x="253554" y="163830"/>
                  </a:lnTo>
                  <a:lnTo>
                    <a:pt x="175059" y="163830"/>
                  </a:lnTo>
                  <a:lnTo>
                    <a:pt x="161942" y="104140"/>
                  </a:lnTo>
                  <a:lnTo>
                    <a:pt x="402041" y="104140"/>
                  </a:lnTo>
                  <a:lnTo>
                    <a:pt x="402041" y="102870"/>
                  </a:lnTo>
                  <a:close/>
                </a:path>
                <a:path w="433704" h="397509">
                  <a:moveTo>
                    <a:pt x="252245" y="105410"/>
                  </a:moveTo>
                  <a:lnTo>
                    <a:pt x="245601" y="105410"/>
                  </a:lnTo>
                  <a:lnTo>
                    <a:pt x="252659" y="157480"/>
                  </a:lnTo>
                  <a:lnTo>
                    <a:pt x="231176" y="158750"/>
                  </a:lnTo>
                  <a:lnTo>
                    <a:pt x="315730" y="158750"/>
                  </a:lnTo>
                  <a:lnTo>
                    <a:pt x="336628" y="157480"/>
                  </a:lnTo>
                  <a:lnTo>
                    <a:pt x="343227" y="157480"/>
                  </a:lnTo>
                  <a:lnTo>
                    <a:pt x="343169" y="156210"/>
                  </a:lnTo>
                  <a:lnTo>
                    <a:pt x="259200" y="156210"/>
                  </a:lnTo>
                  <a:lnTo>
                    <a:pt x="252245" y="105410"/>
                  </a:lnTo>
                  <a:close/>
                </a:path>
                <a:path w="433704" h="397509">
                  <a:moveTo>
                    <a:pt x="402041" y="105410"/>
                  </a:moveTo>
                  <a:lnTo>
                    <a:pt x="252245" y="105410"/>
                  </a:lnTo>
                  <a:lnTo>
                    <a:pt x="274830" y="106680"/>
                  </a:lnTo>
                  <a:lnTo>
                    <a:pt x="280304" y="154940"/>
                  </a:lnTo>
                  <a:lnTo>
                    <a:pt x="259200" y="156210"/>
                  </a:lnTo>
                  <a:lnTo>
                    <a:pt x="343169" y="156210"/>
                  </a:lnTo>
                  <a:lnTo>
                    <a:pt x="364996" y="154940"/>
                  </a:lnTo>
                  <a:lnTo>
                    <a:pt x="286845" y="154940"/>
                  </a:lnTo>
                  <a:lnTo>
                    <a:pt x="281440" y="106680"/>
                  </a:lnTo>
                  <a:lnTo>
                    <a:pt x="402041" y="106680"/>
                  </a:lnTo>
                  <a:lnTo>
                    <a:pt x="402041" y="105410"/>
                  </a:lnTo>
                  <a:close/>
                </a:path>
                <a:path w="433704" h="397509">
                  <a:moveTo>
                    <a:pt x="402041" y="106680"/>
                  </a:moveTo>
                  <a:lnTo>
                    <a:pt x="311908" y="106680"/>
                  </a:lnTo>
                  <a:lnTo>
                    <a:pt x="334287" y="107950"/>
                  </a:lnTo>
                  <a:lnTo>
                    <a:pt x="336318" y="151130"/>
                  </a:lnTo>
                  <a:lnTo>
                    <a:pt x="315249" y="152400"/>
                  </a:lnTo>
                  <a:lnTo>
                    <a:pt x="402041" y="152400"/>
                  </a:lnTo>
                  <a:lnTo>
                    <a:pt x="402041" y="149860"/>
                  </a:lnTo>
                  <a:lnTo>
                    <a:pt x="342859" y="149860"/>
                  </a:lnTo>
                  <a:lnTo>
                    <a:pt x="340862" y="107950"/>
                  </a:lnTo>
                  <a:lnTo>
                    <a:pt x="402041" y="107950"/>
                  </a:lnTo>
                  <a:lnTo>
                    <a:pt x="402041" y="106680"/>
                  </a:lnTo>
                  <a:close/>
                </a:path>
                <a:path w="433704" h="397509">
                  <a:moveTo>
                    <a:pt x="371641" y="107950"/>
                  </a:moveTo>
                  <a:lnTo>
                    <a:pt x="365099" y="107950"/>
                  </a:lnTo>
                  <a:lnTo>
                    <a:pt x="364996" y="148590"/>
                  </a:lnTo>
                  <a:lnTo>
                    <a:pt x="342859" y="149860"/>
                  </a:lnTo>
                  <a:lnTo>
                    <a:pt x="402041" y="149860"/>
                  </a:lnTo>
                  <a:lnTo>
                    <a:pt x="402041" y="148590"/>
                  </a:lnTo>
                  <a:lnTo>
                    <a:pt x="371571" y="148590"/>
                  </a:lnTo>
                  <a:lnTo>
                    <a:pt x="371641" y="107950"/>
                  </a:lnTo>
                  <a:close/>
                </a:path>
                <a:path w="433704" h="397509">
                  <a:moveTo>
                    <a:pt x="402041" y="107950"/>
                  </a:moveTo>
                  <a:lnTo>
                    <a:pt x="371641" y="107950"/>
                  </a:lnTo>
                  <a:lnTo>
                    <a:pt x="389543" y="109220"/>
                  </a:lnTo>
                  <a:lnTo>
                    <a:pt x="389543" y="147320"/>
                  </a:lnTo>
                  <a:lnTo>
                    <a:pt x="371571" y="148590"/>
                  </a:lnTo>
                  <a:lnTo>
                    <a:pt x="402041" y="148590"/>
                  </a:lnTo>
                  <a:lnTo>
                    <a:pt x="402041" y="107950"/>
                  </a:lnTo>
                  <a:close/>
                </a:path>
                <a:path w="433704" h="397509">
                  <a:moveTo>
                    <a:pt x="402041" y="60960"/>
                  </a:moveTo>
                  <a:lnTo>
                    <a:pt x="308500" y="60960"/>
                  </a:lnTo>
                  <a:lnTo>
                    <a:pt x="332221" y="62230"/>
                  </a:lnTo>
                  <a:lnTo>
                    <a:pt x="333977" y="101600"/>
                  </a:lnTo>
                  <a:lnTo>
                    <a:pt x="340552" y="101600"/>
                  </a:lnTo>
                  <a:lnTo>
                    <a:pt x="338797" y="63500"/>
                  </a:lnTo>
                  <a:lnTo>
                    <a:pt x="402041" y="63500"/>
                  </a:lnTo>
                  <a:lnTo>
                    <a:pt x="402041" y="60960"/>
                  </a:lnTo>
                  <a:close/>
                </a:path>
                <a:path w="433704" h="397509">
                  <a:moveTo>
                    <a:pt x="402041" y="63500"/>
                  </a:moveTo>
                  <a:lnTo>
                    <a:pt x="338797" y="63500"/>
                  </a:lnTo>
                  <a:lnTo>
                    <a:pt x="365168" y="66040"/>
                  </a:lnTo>
                  <a:lnTo>
                    <a:pt x="365099" y="101600"/>
                  </a:lnTo>
                  <a:lnTo>
                    <a:pt x="371675" y="101600"/>
                  </a:lnTo>
                  <a:lnTo>
                    <a:pt x="371744" y="67310"/>
                  </a:lnTo>
                  <a:lnTo>
                    <a:pt x="402041" y="67310"/>
                  </a:lnTo>
                  <a:lnTo>
                    <a:pt x="402041" y="63500"/>
                  </a:lnTo>
                  <a:close/>
                </a:path>
                <a:path w="433704" h="397509">
                  <a:moveTo>
                    <a:pt x="402041" y="67310"/>
                  </a:moveTo>
                  <a:lnTo>
                    <a:pt x="371744" y="67310"/>
                  </a:lnTo>
                  <a:lnTo>
                    <a:pt x="389543" y="68580"/>
                  </a:lnTo>
                  <a:lnTo>
                    <a:pt x="389543" y="101600"/>
                  </a:lnTo>
                  <a:lnTo>
                    <a:pt x="402041" y="101600"/>
                  </a:lnTo>
                  <a:lnTo>
                    <a:pt x="402041" y="67310"/>
                  </a:lnTo>
                  <a:close/>
                </a:path>
                <a:path w="433704" h="397509">
                  <a:moveTo>
                    <a:pt x="402041" y="57150"/>
                  </a:moveTo>
                  <a:lnTo>
                    <a:pt x="275898" y="57150"/>
                  </a:lnTo>
                  <a:lnTo>
                    <a:pt x="301856" y="59690"/>
                  </a:lnTo>
                  <a:lnTo>
                    <a:pt x="304851" y="100330"/>
                  </a:lnTo>
                  <a:lnTo>
                    <a:pt x="311427" y="100330"/>
                  </a:lnTo>
                  <a:lnTo>
                    <a:pt x="308500" y="60960"/>
                  </a:lnTo>
                  <a:lnTo>
                    <a:pt x="402041" y="60960"/>
                  </a:lnTo>
                  <a:lnTo>
                    <a:pt x="402041" y="57150"/>
                  </a:lnTo>
                  <a:close/>
                </a:path>
                <a:path w="433704" h="397509">
                  <a:moveTo>
                    <a:pt x="302402" y="46990"/>
                  </a:moveTo>
                  <a:lnTo>
                    <a:pt x="180946" y="46990"/>
                  </a:lnTo>
                  <a:lnTo>
                    <a:pt x="206457" y="49530"/>
                  </a:lnTo>
                  <a:lnTo>
                    <a:pt x="214513" y="99060"/>
                  </a:lnTo>
                  <a:lnTo>
                    <a:pt x="221157" y="99060"/>
                  </a:lnTo>
                  <a:lnTo>
                    <a:pt x="213239" y="50800"/>
                  </a:lnTo>
                  <a:lnTo>
                    <a:pt x="339766" y="50800"/>
                  </a:lnTo>
                  <a:lnTo>
                    <a:pt x="302402" y="46990"/>
                  </a:lnTo>
                  <a:close/>
                </a:path>
                <a:path w="433704" h="397509">
                  <a:moveTo>
                    <a:pt x="339766" y="50800"/>
                  </a:moveTo>
                  <a:lnTo>
                    <a:pt x="213239" y="50800"/>
                  </a:lnTo>
                  <a:lnTo>
                    <a:pt x="238475" y="53340"/>
                  </a:lnTo>
                  <a:lnTo>
                    <a:pt x="244706" y="99060"/>
                  </a:lnTo>
                  <a:lnTo>
                    <a:pt x="251351" y="99060"/>
                  </a:lnTo>
                  <a:lnTo>
                    <a:pt x="245188" y="53340"/>
                  </a:lnTo>
                  <a:lnTo>
                    <a:pt x="364676" y="53340"/>
                  </a:lnTo>
                  <a:lnTo>
                    <a:pt x="339766" y="50800"/>
                  </a:lnTo>
                  <a:close/>
                </a:path>
                <a:path w="433704" h="397509">
                  <a:moveTo>
                    <a:pt x="364676" y="53340"/>
                  </a:moveTo>
                  <a:lnTo>
                    <a:pt x="245188" y="53340"/>
                  </a:lnTo>
                  <a:lnTo>
                    <a:pt x="269219" y="55880"/>
                  </a:lnTo>
                  <a:lnTo>
                    <a:pt x="274073" y="99060"/>
                  </a:lnTo>
                  <a:lnTo>
                    <a:pt x="280542" y="99060"/>
                  </a:lnTo>
                  <a:lnTo>
                    <a:pt x="275898" y="57150"/>
                  </a:lnTo>
                  <a:lnTo>
                    <a:pt x="402041" y="57150"/>
                  </a:lnTo>
                  <a:lnTo>
                    <a:pt x="364676" y="53340"/>
                  </a:lnTo>
                  <a:close/>
                </a:path>
                <a:path w="433704" h="397509">
                  <a:moveTo>
                    <a:pt x="240127" y="40640"/>
                  </a:moveTo>
                  <a:lnTo>
                    <a:pt x="115775" y="40640"/>
                  </a:lnTo>
                  <a:lnTo>
                    <a:pt x="141905" y="43180"/>
                  </a:lnTo>
                  <a:lnTo>
                    <a:pt x="153749" y="97790"/>
                  </a:lnTo>
                  <a:lnTo>
                    <a:pt x="160496" y="97790"/>
                  </a:lnTo>
                  <a:lnTo>
                    <a:pt x="148791" y="44450"/>
                  </a:lnTo>
                  <a:lnTo>
                    <a:pt x="277492" y="44450"/>
                  </a:lnTo>
                  <a:lnTo>
                    <a:pt x="240127" y="40640"/>
                  </a:lnTo>
                  <a:close/>
                </a:path>
                <a:path w="433704" h="397509">
                  <a:moveTo>
                    <a:pt x="277492" y="44450"/>
                  </a:moveTo>
                  <a:lnTo>
                    <a:pt x="148791" y="44450"/>
                  </a:lnTo>
                  <a:lnTo>
                    <a:pt x="174129" y="46990"/>
                  </a:lnTo>
                  <a:lnTo>
                    <a:pt x="184044" y="97790"/>
                  </a:lnTo>
                  <a:lnTo>
                    <a:pt x="190758" y="97790"/>
                  </a:lnTo>
                  <a:lnTo>
                    <a:pt x="180946" y="46990"/>
                  </a:lnTo>
                  <a:lnTo>
                    <a:pt x="302402" y="46990"/>
                  </a:lnTo>
                  <a:lnTo>
                    <a:pt x="277492" y="44450"/>
                  </a:lnTo>
                  <a:close/>
                </a:path>
                <a:path w="433704" h="397509">
                  <a:moveTo>
                    <a:pt x="202763" y="36830"/>
                  </a:moveTo>
                  <a:lnTo>
                    <a:pt x="82139" y="36830"/>
                  </a:lnTo>
                  <a:lnTo>
                    <a:pt x="108855" y="40640"/>
                  </a:lnTo>
                  <a:lnTo>
                    <a:pt x="122867" y="96520"/>
                  </a:lnTo>
                  <a:lnTo>
                    <a:pt x="129684" y="96520"/>
                  </a:lnTo>
                  <a:lnTo>
                    <a:pt x="115775" y="40640"/>
                  </a:lnTo>
                  <a:lnTo>
                    <a:pt x="240127" y="40640"/>
                  </a:lnTo>
                  <a:lnTo>
                    <a:pt x="202763" y="36830"/>
                  </a:lnTo>
                  <a:close/>
                </a:path>
                <a:path w="433704" h="397509">
                  <a:moveTo>
                    <a:pt x="72203" y="12700"/>
                  </a:moveTo>
                  <a:lnTo>
                    <a:pt x="15969" y="12700"/>
                  </a:lnTo>
                  <a:lnTo>
                    <a:pt x="46593" y="15240"/>
                  </a:lnTo>
                  <a:lnTo>
                    <a:pt x="58479" y="16510"/>
                  </a:lnTo>
                  <a:lnTo>
                    <a:pt x="62347" y="19050"/>
                  </a:lnTo>
                  <a:lnTo>
                    <a:pt x="64444" y="22860"/>
                  </a:lnTo>
                  <a:lnTo>
                    <a:pt x="77853" y="22860"/>
                  </a:lnTo>
                  <a:lnTo>
                    <a:pt x="77491" y="21590"/>
                  </a:lnTo>
                  <a:lnTo>
                    <a:pt x="74215" y="15240"/>
                  </a:lnTo>
                  <a:lnTo>
                    <a:pt x="72203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609827" y="7478678"/>
            <a:ext cx="2589530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200" spc="15" dirty="0">
                <a:solidFill>
                  <a:srgbClr val="FFFFFF"/>
                </a:solidFill>
                <a:latin typeface="Helvetica"/>
                <a:cs typeface="Helvetica"/>
              </a:rPr>
              <a:t>Purchase </a:t>
            </a:r>
            <a:r>
              <a:rPr sz="1200" spc="20" dirty="0">
                <a:solidFill>
                  <a:srgbClr val="FFFFFF"/>
                </a:solidFill>
                <a:latin typeface="Helvetica"/>
                <a:cs typeface="Helvetica"/>
              </a:rPr>
              <a:t>Pack </a:t>
            </a:r>
            <a:r>
              <a:rPr sz="1200" spc="15" dirty="0">
                <a:solidFill>
                  <a:srgbClr val="FFFFFF"/>
                </a:solidFill>
                <a:latin typeface="Helvetica"/>
                <a:cs typeface="Helvetica"/>
              </a:rPr>
              <a:t>to Unlock This</a:t>
            </a:r>
            <a:r>
              <a:rPr sz="1200" spc="-6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Helvetica"/>
                <a:cs typeface="Helvetica"/>
              </a:rPr>
              <a:t>Matrix</a:t>
            </a:r>
            <a:endParaRPr sz="1200">
              <a:latin typeface="Helvetica"/>
              <a:cs typeface="Helvetica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1450" spc="15" dirty="0">
                <a:solidFill>
                  <a:srgbClr val="FFFFFF"/>
                </a:solidFill>
                <a:latin typeface="Helvetica"/>
                <a:cs typeface="Helvetica"/>
              </a:rPr>
              <a:t>$200</a:t>
            </a:r>
            <a:r>
              <a:rPr sz="145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Helvetica"/>
                <a:cs typeface="Helvetica"/>
              </a:rPr>
              <a:t>Upgrade</a:t>
            </a:r>
            <a:endParaRPr sz="14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73706" y="3175144"/>
            <a:ext cx="2903220" cy="869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2200"/>
              </a:lnSpc>
              <a:spcBef>
                <a:spcPts val="75"/>
              </a:spcBef>
            </a:pPr>
            <a:r>
              <a:rPr sz="1950" spc="15" dirty="0">
                <a:solidFill>
                  <a:srgbClr val="FFC000"/>
                </a:solidFill>
                <a:latin typeface="Helvetica"/>
                <a:cs typeface="Helvetica"/>
              </a:rPr>
              <a:t>$200 Packs Compress</a:t>
            </a:r>
            <a:r>
              <a:rPr sz="1950" spc="-9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950" spc="15" dirty="0">
                <a:solidFill>
                  <a:srgbClr val="FFC000"/>
                </a:solidFill>
                <a:latin typeface="Helvetica"/>
                <a:cs typeface="Helvetica"/>
              </a:rPr>
              <a:t>up  </a:t>
            </a:r>
            <a:r>
              <a:rPr sz="1950" spc="5" dirty="0">
                <a:solidFill>
                  <a:srgbClr val="FFC000"/>
                </a:solidFill>
                <a:latin typeface="Helvetica"/>
                <a:cs typeface="Helvetica"/>
              </a:rPr>
              <a:t>to </a:t>
            </a:r>
            <a:r>
              <a:rPr sz="1950" spc="15" dirty="0">
                <a:solidFill>
                  <a:srgbClr val="FFC000"/>
                </a:solidFill>
                <a:latin typeface="Helvetica"/>
                <a:cs typeface="Helvetica"/>
              </a:rPr>
              <a:t>$200 Pack</a:t>
            </a:r>
            <a:r>
              <a:rPr sz="1950" spc="-45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1950" spc="15" dirty="0">
                <a:solidFill>
                  <a:srgbClr val="FFC000"/>
                </a:solidFill>
                <a:latin typeface="Helvetica"/>
                <a:cs typeface="Helvetica"/>
              </a:rPr>
              <a:t>Members</a:t>
            </a:r>
            <a:endParaRPr sz="1950">
              <a:latin typeface="Helvetica"/>
              <a:cs typeface="Helvetica"/>
            </a:endParaRPr>
          </a:p>
          <a:p>
            <a:pPr marL="12065" algn="ctr">
              <a:lnSpc>
                <a:spcPct val="100000"/>
              </a:lnSpc>
              <a:spcBef>
                <a:spcPts val="140"/>
              </a:spcBef>
            </a:pPr>
            <a:r>
              <a:rPr sz="1450" spc="20" dirty="0">
                <a:solidFill>
                  <a:srgbClr val="FFFFFF"/>
                </a:solidFill>
                <a:latin typeface="Helvetica"/>
                <a:cs typeface="Helvetica"/>
              </a:rPr>
              <a:t>LOCKED</a:t>
            </a:r>
            <a:endParaRPr sz="1450">
              <a:latin typeface="Helvetica"/>
              <a:cs typeface="Helvetica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81489"/>
              </p:ext>
            </p:extLst>
          </p:nvPr>
        </p:nvGraphicFramePr>
        <p:xfrm>
          <a:off x="3585847" y="2966600"/>
          <a:ext cx="3794406" cy="6718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3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6581">
                <a:tc>
                  <a:txBody>
                    <a:bodyPr/>
                    <a:lstStyle/>
                    <a:p>
                      <a:pPr marL="405765" marR="158750" indent="-241300" algn="ctr">
                        <a:lnSpc>
                          <a:spcPct val="101000"/>
                        </a:lnSpc>
                        <a:spcBef>
                          <a:spcPts val="415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M</a:t>
                      </a:r>
                      <a:r>
                        <a:rPr sz="2450" spc="-18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A</a:t>
                      </a:r>
                      <a:r>
                        <a:rPr sz="2450" spc="-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T</a:t>
                      </a: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R</a:t>
                      </a:r>
                      <a:r>
                        <a:rPr sz="2450" spc="-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I</a:t>
                      </a: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X</a:t>
                      </a:r>
                      <a:endParaRPr lang="en-US" sz="2450" dirty="0">
                        <a:solidFill>
                          <a:srgbClr val="FFFFFF"/>
                        </a:solidFill>
                        <a:latin typeface="Helvetica"/>
                        <a:cs typeface="Helvetica"/>
                      </a:endParaRPr>
                    </a:p>
                    <a:p>
                      <a:pPr marL="405765" marR="158750" indent="-241300" algn="ctr">
                        <a:lnSpc>
                          <a:spcPct val="101000"/>
                        </a:lnSpc>
                        <a:spcBef>
                          <a:spcPts val="415"/>
                        </a:spcBef>
                      </a:pPr>
                      <a:r>
                        <a:rPr sz="2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GEN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 marL="0" marR="0" marT="5270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50" spc="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$100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lang="en-US" sz="2450" spc="-2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MEMBERS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4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742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3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6540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9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3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565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50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27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4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5778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450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81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5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55"/>
                        </a:spcAft>
                      </a:pPr>
                      <a:r>
                        <a:rPr lang="en-US" sz="2450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243</a:t>
                      </a:r>
                      <a:endParaRPr sz="245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6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 marL="0" marR="0" marT="6096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55"/>
                        </a:spcAft>
                      </a:pPr>
                      <a:r>
                        <a:rPr sz="2450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729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7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6286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55"/>
                        </a:spcAft>
                      </a:pPr>
                      <a:r>
                        <a:rPr sz="2450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2187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1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8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6413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55"/>
                        </a:spcAft>
                      </a:pPr>
                      <a:r>
                        <a:rPr sz="2450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6561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1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2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9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 marL="0" marR="0" marT="660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55"/>
                        </a:spcAft>
                      </a:pPr>
                      <a:r>
                        <a:rPr sz="2450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19683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197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450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10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5715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55"/>
                        </a:spcAft>
                      </a:pPr>
                      <a:r>
                        <a:rPr sz="2450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59683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1971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450" spc="-3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TOTAL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 marL="0" marR="0" marT="58419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algn="ctr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55"/>
                        </a:spcAft>
                      </a:pPr>
                      <a:r>
                        <a:rPr sz="2450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88,572</a:t>
                      </a:r>
                      <a:endParaRPr sz="2450" dirty="0">
                        <a:latin typeface="Helvetica"/>
                        <a:cs typeface="Helvetica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6913239" y="2987675"/>
            <a:ext cx="2388235" cy="2526461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indent="-4445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Each </a:t>
            </a:r>
            <a:r>
              <a:rPr lang="en-US" sz="2300" dirty="0">
                <a:solidFill>
                  <a:srgbClr val="FFFFFF"/>
                </a:solidFill>
                <a:latin typeface="Helvetica"/>
                <a:cs typeface="Helvetica"/>
              </a:rPr>
              <a:t>contribution tier 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that you </a:t>
            </a:r>
            <a:r>
              <a:rPr lang="en-US" sz="2300" dirty="0">
                <a:solidFill>
                  <a:srgbClr val="FFFFFF"/>
                </a:solidFill>
                <a:latin typeface="Helvetica"/>
                <a:cs typeface="Helvetica"/>
              </a:rPr>
              <a:t>fund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 lets  you earn </a:t>
            </a:r>
            <a:r>
              <a:rPr sz="2300" spc="5" dirty="0">
                <a:solidFill>
                  <a:srgbClr val="FFFFFF"/>
                </a:solidFill>
                <a:latin typeface="Helvetica"/>
                <a:cs typeface="Helvetica"/>
              </a:rPr>
              <a:t>when  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those </a:t>
            </a:r>
            <a:r>
              <a:rPr sz="2300" spc="5" dirty="0">
                <a:solidFill>
                  <a:srgbClr val="FFFFFF"/>
                </a:solidFill>
                <a:latin typeface="Helvetica"/>
                <a:cs typeface="Helvetica"/>
              </a:rPr>
              <a:t>same </a:t>
            </a:r>
            <a:r>
              <a:rPr lang="en-US" sz="2300" dirty="0">
                <a:solidFill>
                  <a:srgbClr val="FFFFFF"/>
                </a:solidFill>
                <a:latin typeface="Helvetica"/>
                <a:cs typeface="Helvetica"/>
              </a:rPr>
              <a:t>tiers 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are </a:t>
            </a:r>
            <a:r>
              <a:rPr lang="en-US" sz="2300" dirty="0">
                <a:solidFill>
                  <a:srgbClr val="FFFFFF"/>
                </a:solidFill>
                <a:latin typeface="Helvetica"/>
                <a:cs typeface="Helvetica"/>
              </a:rPr>
              <a:t>funded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  within your</a:t>
            </a:r>
            <a:r>
              <a:rPr sz="2300" spc="-5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Matrix.</a:t>
            </a:r>
            <a:endParaRPr sz="2300" dirty="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850415" y="5866161"/>
            <a:ext cx="2503170" cy="14452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indent="6985" algn="ctr">
              <a:lnSpc>
                <a:spcPct val="101600"/>
              </a:lnSpc>
              <a:spcBef>
                <a:spcPts val="65"/>
              </a:spcBef>
            </a:pPr>
            <a:r>
              <a:rPr sz="2300" spc="-50" dirty="0">
                <a:solidFill>
                  <a:srgbClr val="FFFFFF"/>
                </a:solidFill>
                <a:latin typeface="Helvetica"/>
                <a:cs typeface="Helvetica"/>
              </a:rPr>
              <a:t>Your </a:t>
            </a:r>
            <a:r>
              <a:rPr lang="en-US" sz="2300" dirty="0">
                <a:solidFill>
                  <a:srgbClr val="FFFFFF"/>
                </a:solidFill>
                <a:latin typeface="Helvetica"/>
                <a:cs typeface="Helvetica"/>
              </a:rPr>
              <a:t>Funding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300" dirty="0">
                <a:solidFill>
                  <a:srgbClr val="FFFFFF"/>
                </a:solidFill>
                <a:latin typeface="Helvetica"/>
                <a:cs typeface="Helvetica"/>
              </a:rPr>
              <a:t>Tier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 determines  the </a:t>
            </a:r>
            <a:r>
              <a:rPr lang="en-US" sz="2300" dirty="0">
                <a:solidFill>
                  <a:srgbClr val="FFFFFF"/>
                </a:solidFill>
                <a:latin typeface="Helvetica"/>
                <a:cs typeface="Helvetica"/>
              </a:rPr>
              <a:t>tiers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 you</a:t>
            </a:r>
            <a:r>
              <a:rPr sz="2300" spc="-4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earn  from in the</a:t>
            </a:r>
            <a:r>
              <a:rPr sz="2300" spc="-4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Matrix.</a:t>
            </a:r>
            <a:endParaRPr sz="2300" dirty="0">
              <a:latin typeface="Helvetica"/>
              <a:cs typeface="Helvetic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6777119" y="7646212"/>
            <a:ext cx="2665095" cy="1804468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6985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Higher </a:t>
            </a:r>
            <a:r>
              <a:rPr lang="en-US" sz="2300" dirty="0">
                <a:solidFill>
                  <a:srgbClr val="FFFFFF"/>
                </a:solidFill>
                <a:latin typeface="Helvetica"/>
                <a:cs typeface="Helvetica"/>
              </a:rPr>
              <a:t>contribution tiers funded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 in your Matrix will</a:t>
            </a:r>
            <a:r>
              <a:rPr sz="2300" spc="-3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compress </a:t>
            </a:r>
            <a:r>
              <a:rPr lang="en-US" sz="2300" dirty="0">
                <a:solidFill>
                  <a:srgbClr val="FFFFFF"/>
                </a:solidFill>
                <a:latin typeface="Helvetica"/>
                <a:cs typeface="Helvetica"/>
              </a:rPr>
              <a:t>up </a:t>
            </a:r>
            <a:r>
              <a:rPr sz="2300" dirty="0">
                <a:solidFill>
                  <a:srgbClr val="FFFFFF"/>
                </a:solidFill>
                <a:latin typeface="Helvetica"/>
                <a:cs typeface="Helvetica"/>
              </a:rPr>
              <a:t>to the next qualified</a:t>
            </a:r>
            <a:r>
              <a:rPr sz="2300" spc="-2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Helvetica"/>
                <a:cs typeface="Helvetica"/>
              </a:rPr>
              <a:t>member.</a:t>
            </a:r>
            <a:endParaRPr sz="2300" dirty="0">
              <a:latin typeface="Helvetica"/>
              <a:cs typeface="Helvetic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79450" y="2751008"/>
            <a:ext cx="2338705" cy="579755"/>
          </a:xfrm>
          <a:custGeom>
            <a:avLst/>
            <a:gdLst/>
            <a:ahLst/>
            <a:cxnLst/>
            <a:rect l="l" t="t" r="r" b="b"/>
            <a:pathLst>
              <a:path w="2338705" h="579755">
                <a:moveTo>
                  <a:pt x="2203379" y="0"/>
                </a:moveTo>
                <a:lnTo>
                  <a:pt x="134762" y="0"/>
                </a:lnTo>
                <a:lnTo>
                  <a:pt x="92167" y="6870"/>
                </a:lnTo>
                <a:lnTo>
                  <a:pt x="55173" y="26001"/>
                </a:lnTo>
                <a:lnTo>
                  <a:pt x="26001" y="55173"/>
                </a:lnTo>
                <a:lnTo>
                  <a:pt x="6870" y="92167"/>
                </a:lnTo>
                <a:lnTo>
                  <a:pt x="0" y="134762"/>
                </a:lnTo>
                <a:lnTo>
                  <a:pt x="0" y="579524"/>
                </a:lnTo>
                <a:lnTo>
                  <a:pt x="2338142" y="579524"/>
                </a:lnTo>
                <a:lnTo>
                  <a:pt x="2338142" y="134762"/>
                </a:lnTo>
                <a:lnTo>
                  <a:pt x="2331272" y="92167"/>
                </a:lnTo>
                <a:lnTo>
                  <a:pt x="2312141" y="55173"/>
                </a:lnTo>
                <a:lnTo>
                  <a:pt x="2282968" y="26001"/>
                </a:lnTo>
                <a:lnTo>
                  <a:pt x="2245974" y="6870"/>
                </a:lnTo>
                <a:lnTo>
                  <a:pt x="220337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79443" y="2934313"/>
            <a:ext cx="2242519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rPr>
              <a:t>$100</a:t>
            </a:r>
            <a:r>
              <a:rPr sz="145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145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rPr>
              <a:t>Funding Tier</a:t>
            </a:r>
            <a:endParaRPr sz="1450" dirty="0">
              <a:solidFill>
                <a:schemeClr val="tx1">
                  <a:lumMod val="85000"/>
                  <a:lumOff val="1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79450" y="3346083"/>
            <a:ext cx="2338705" cy="2624455"/>
          </a:xfrm>
          <a:custGeom>
            <a:avLst/>
            <a:gdLst/>
            <a:ahLst/>
            <a:cxnLst/>
            <a:rect l="l" t="t" r="r" b="b"/>
            <a:pathLst>
              <a:path w="2338705" h="2624454">
                <a:moveTo>
                  <a:pt x="2338142" y="0"/>
                </a:moveTo>
                <a:lnTo>
                  <a:pt x="0" y="0"/>
                </a:lnTo>
                <a:lnTo>
                  <a:pt x="0" y="2470691"/>
                </a:lnTo>
                <a:lnTo>
                  <a:pt x="7814" y="2519142"/>
                </a:lnTo>
                <a:lnTo>
                  <a:pt x="29575" y="2561221"/>
                </a:lnTo>
                <a:lnTo>
                  <a:pt x="62758" y="2594404"/>
                </a:lnTo>
                <a:lnTo>
                  <a:pt x="104837" y="2616165"/>
                </a:lnTo>
                <a:lnTo>
                  <a:pt x="153288" y="2623979"/>
                </a:lnTo>
                <a:lnTo>
                  <a:pt x="2184852" y="2623979"/>
                </a:lnTo>
                <a:lnTo>
                  <a:pt x="2233304" y="2616165"/>
                </a:lnTo>
                <a:lnTo>
                  <a:pt x="2275383" y="2594404"/>
                </a:lnTo>
                <a:lnTo>
                  <a:pt x="2308566" y="2561221"/>
                </a:lnTo>
                <a:lnTo>
                  <a:pt x="2330327" y="2519142"/>
                </a:lnTo>
                <a:lnTo>
                  <a:pt x="2338142" y="2470691"/>
                </a:lnTo>
                <a:lnTo>
                  <a:pt x="2338142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296691" y="4452592"/>
            <a:ext cx="11017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950" spc="5" dirty="0">
                <a:solidFill>
                  <a:srgbClr val="FFC000"/>
                </a:solidFill>
                <a:latin typeface="Helvetica"/>
                <a:cs typeface="Helvetica"/>
              </a:rPr>
              <a:t>100</a:t>
            </a:r>
            <a:r>
              <a:rPr sz="3900" spc="7" baseline="18162" dirty="0">
                <a:solidFill>
                  <a:srgbClr val="FFC000"/>
                </a:solidFill>
                <a:latin typeface="Helvetica"/>
                <a:cs typeface="Helvetica"/>
              </a:rPr>
              <a:t>$</a:t>
            </a:r>
            <a:endParaRPr sz="3900" baseline="18162">
              <a:latin typeface="Helvetica"/>
              <a:cs typeface="Helvetic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125123" y="5430838"/>
            <a:ext cx="1447165" cy="363220"/>
          </a:xfrm>
          <a:custGeom>
            <a:avLst/>
            <a:gdLst/>
            <a:ahLst/>
            <a:cxnLst/>
            <a:rect l="l" t="t" r="r" b="b"/>
            <a:pathLst>
              <a:path w="1447164" h="363220">
                <a:moveTo>
                  <a:pt x="1446795" y="0"/>
                </a:moveTo>
                <a:lnTo>
                  <a:pt x="0" y="0"/>
                </a:lnTo>
                <a:lnTo>
                  <a:pt x="0" y="362781"/>
                </a:lnTo>
                <a:lnTo>
                  <a:pt x="1446795" y="362781"/>
                </a:lnTo>
                <a:lnTo>
                  <a:pt x="144679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564007" y="5518056"/>
            <a:ext cx="726440" cy="1904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Purchased</a:t>
            </a:r>
          </a:p>
        </p:txBody>
      </p:sp>
      <p:sp>
        <p:nvSpPr>
          <p:cNvPr id="60" name="object 60"/>
          <p:cNvSpPr/>
          <p:nvPr/>
        </p:nvSpPr>
        <p:spPr>
          <a:xfrm>
            <a:off x="1288324" y="5515775"/>
            <a:ext cx="193881" cy="1820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37C77A53-45DC-4965-B77D-9698E75A6635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CONTRIBUTION TIERS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72" name="Line">
            <a:extLst>
              <a:ext uri="{FF2B5EF4-FFF2-40B4-BE49-F238E27FC236}">
                <a16:creationId xmlns:a16="http://schemas.microsoft.com/office/drawing/2014/main" id="{90601994-175C-41D2-A9FE-1F521A04DD4E}"/>
              </a:ext>
            </a:extLst>
          </p:cNvPr>
          <p:cNvSpPr/>
          <p:nvPr/>
        </p:nvSpPr>
        <p:spPr>
          <a:xfrm>
            <a:off x="9149344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29900E-3E65-43C3-BE74-62B54EDB60A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" t="2986" r="7916" b="4226"/>
          <a:stretch/>
        </p:blipFill>
        <p:spPr>
          <a:xfrm>
            <a:off x="1456945" y="3542640"/>
            <a:ext cx="786338" cy="783590"/>
          </a:xfrm>
          <a:prstGeom prst="ellipse">
            <a:avLst/>
          </a:prstGeom>
        </p:spPr>
      </p:pic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F2B0B74D-8B02-C24D-9771-08E53C7BB1BB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1861" y="9379684"/>
            <a:ext cx="9979025" cy="9010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5"/>
              </a:spcBef>
            </a:pPr>
            <a:r>
              <a:rPr sz="1900" spc="-25" dirty="0">
                <a:solidFill>
                  <a:srgbClr val="F2F2F2"/>
                </a:solidFill>
                <a:latin typeface="Helvetica"/>
                <a:cs typeface="Helvetica"/>
              </a:rPr>
              <a:t>*MATRIX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IS LOCKED </a:t>
            </a:r>
            <a:r>
              <a:rPr sz="1900" spc="-75" dirty="0">
                <a:solidFill>
                  <a:srgbClr val="F2F2F2"/>
                </a:solidFill>
                <a:latin typeface="Helvetica"/>
                <a:cs typeface="Helvetica"/>
              </a:rPr>
              <a:t>AT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10 </a:t>
            </a:r>
            <a:r>
              <a:rPr sz="1900" spc="-20" dirty="0">
                <a:solidFill>
                  <a:srgbClr val="F2F2F2"/>
                </a:solidFill>
                <a:latin typeface="Helvetica"/>
                <a:cs typeface="Helvetica"/>
              </a:rPr>
              <a:t>GENERATIONS.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EARN </a:t>
            </a:r>
            <a:r>
              <a:rPr sz="1900" spc="-10" dirty="0">
                <a:solidFill>
                  <a:srgbClr val="F2F2F2"/>
                </a:solidFill>
                <a:latin typeface="Helvetica"/>
                <a:cs typeface="Helvetica"/>
              </a:rPr>
              <a:t>FROM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ALL MEMBER </a:t>
            </a:r>
            <a:r>
              <a:rPr lang="en-US" sz="1900" spc="-35" dirty="0">
                <a:solidFill>
                  <a:srgbClr val="F2F2F2"/>
                </a:solidFill>
                <a:latin typeface="Helvetica"/>
                <a:cs typeface="Helvetica"/>
              </a:rPr>
              <a:t>TIERS</a:t>
            </a:r>
            <a:r>
              <a:rPr sz="1900" spc="-35" dirty="0">
                <a:solidFill>
                  <a:srgbClr val="F2F2F2"/>
                </a:solidFill>
                <a:latin typeface="Helvetica"/>
                <a:cs typeface="Helvetica"/>
              </a:rPr>
              <a:t>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BOUGHT  </a:t>
            </a:r>
            <a:r>
              <a:rPr sz="1900" spc="-10" dirty="0">
                <a:solidFill>
                  <a:srgbClr val="F2F2F2"/>
                </a:solidFill>
                <a:latin typeface="Helvetica"/>
                <a:cs typeface="Helvetica"/>
              </a:rPr>
              <a:t>ON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ANY QUALIFIED </a:t>
            </a:r>
            <a:r>
              <a:rPr sz="1900" spc="-20" dirty="0">
                <a:solidFill>
                  <a:srgbClr val="F2F2F2"/>
                </a:solidFill>
                <a:latin typeface="Helvetica"/>
                <a:cs typeface="Helvetica"/>
              </a:rPr>
              <a:t>GENERATION.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UNQUALIFIED </a:t>
            </a:r>
            <a:r>
              <a:rPr lang="en-US" sz="1900" spc="-5" dirty="0">
                <a:solidFill>
                  <a:srgbClr val="F2F2F2"/>
                </a:solidFill>
                <a:latin typeface="Helvetica"/>
                <a:cs typeface="Helvetica"/>
              </a:rPr>
              <a:t>BONUSES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 DO NOT HOLD </a:t>
            </a:r>
            <a:r>
              <a:rPr sz="1900" spc="-10" dirty="0">
                <a:solidFill>
                  <a:srgbClr val="F2F2F2"/>
                </a:solidFill>
                <a:latin typeface="Helvetica"/>
                <a:cs typeface="Helvetica"/>
              </a:rPr>
              <a:t>OR 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COMPRESS, HOWEVER HIGHER </a:t>
            </a:r>
            <a:r>
              <a:rPr lang="en-US" sz="1900" spc="-35" dirty="0">
                <a:solidFill>
                  <a:srgbClr val="F2F2F2"/>
                </a:solidFill>
                <a:latin typeface="Helvetica"/>
                <a:cs typeface="Helvetica"/>
              </a:rPr>
              <a:t>TIERS</a:t>
            </a:r>
            <a:r>
              <a:rPr sz="1900" spc="-35" dirty="0">
                <a:solidFill>
                  <a:srgbClr val="F2F2F2"/>
                </a:solidFill>
                <a:latin typeface="Helvetica"/>
                <a:cs typeface="Helvetica"/>
              </a:rPr>
              <a:t> FULLY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COMPRESS WHEN</a:t>
            </a:r>
            <a:r>
              <a:rPr sz="1900" spc="30" dirty="0">
                <a:solidFill>
                  <a:srgbClr val="F2F2F2"/>
                </a:solidFill>
                <a:latin typeface="Helvetica"/>
                <a:cs typeface="Helvetica"/>
              </a:rPr>
              <a:t> </a:t>
            </a:r>
            <a:r>
              <a:rPr sz="1900" spc="-5" dirty="0">
                <a:solidFill>
                  <a:srgbClr val="F2F2F2"/>
                </a:solidFill>
                <a:latin typeface="Helvetica"/>
                <a:cs typeface="Helvetica"/>
              </a:rPr>
              <a:t>PURCHASED.</a:t>
            </a:r>
            <a:endParaRPr sz="1900" dirty="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24244" y="2414255"/>
            <a:ext cx="14503400" cy="5547360"/>
          </a:xfrm>
          <a:custGeom>
            <a:avLst/>
            <a:gdLst/>
            <a:ahLst/>
            <a:cxnLst/>
            <a:rect l="l" t="t" r="r" b="b"/>
            <a:pathLst>
              <a:path w="14503400" h="5547359">
                <a:moveTo>
                  <a:pt x="14250315" y="0"/>
                </a:moveTo>
                <a:lnTo>
                  <a:pt x="253780" y="0"/>
                </a:lnTo>
                <a:lnTo>
                  <a:pt x="204896" y="193"/>
                </a:lnTo>
                <a:lnTo>
                  <a:pt x="166142" y="1547"/>
                </a:lnTo>
                <a:lnTo>
                  <a:pt x="104372" y="12380"/>
                </a:lnTo>
                <a:lnTo>
                  <a:pt x="48179" y="48179"/>
                </a:lnTo>
                <a:lnTo>
                  <a:pt x="12380" y="104372"/>
                </a:lnTo>
                <a:lnTo>
                  <a:pt x="1542" y="166142"/>
                </a:lnTo>
                <a:lnTo>
                  <a:pt x="193" y="204422"/>
                </a:lnTo>
                <a:lnTo>
                  <a:pt x="0" y="252657"/>
                </a:lnTo>
                <a:lnTo>
                  <a:pt x="4" y="5294355"/>
                </a:lnTo>
                <a:lnTo>
                  <a:pt x="193" y="5342115"/>
                </a:lnTo>
                <a:lnTo>
                  <a:pt x="1563" y="5381010"/>
                </a:lnTo>
                <a:lnTo>
                  <a:pt x="12380" y="5442639"/>
                </a:lnTo>
                <a:lnTo>
                  <a:pt x="48179" y="5498831"/>
                </a:lnTo>
                <a:lnTo>
                  <a:pt x="104372" y="5534630"/>
                </a:lnTo>
                <a:lnTo>
                  <a:pt x="166001" y="5545464"/>
                </a:lnTo>
                <a:lnTo>
                  <a:pt x="204422" y="5546818"/>
                </a:lnTo>
                <a:lnTo>
                  <a:pt x="252657" y="5547012"/>
                </a:lnTo>
                <a:lnTo>
                  <a:pt x="14249195" y="5547012"/>
                </a:lnTo>
                <a:lnTo>
                  <a:pt x="14298079" y="5546818"/>
                </a:lnTo>
                <a:lnTo>
                  <a:pt x="14336834" y="5545464"/>
                </a:lnTo>
                <a:lnTo>
                  <a:pt x="14398604" y="5534630"/>
                </a:lnTo>
                <a:lnTo>
                  <a:pt x="14454795" y="5498831"/>
                </a:lnTo>
                <a:lnTo>
                  <a:pt x="14490591" y="5442639"/>
                </a:lnTo>
                <a:lnTo>
                  <a:pt x="14501434" y="5380869"/>
                </a:lnTo>
                <a:lnTo>
                  <a:pt x="14502784" y="5342589"/>
                </a:lnTo>
                <a:lnTo>
                  <a:pt x="14502978" y="5294355"/>
                </a:lnTo>
                <a:lnTo>
                  <a:pt x="14502973" y="252657"/>
                </a:lnTo>
                <a:lnTo>
                  <a:pt x="14502784" y="204896"/>
                </a:lnTo>
                <a:lnTo>
                  <a:pt x="14501413" y="166001"/>
                </a:lnTo>
                <a:lnTo>
                  <a:pt x="14490591" y="104372"/>
                </a:lnTo>
                <a:lnTo>
                  <a:pt x="14454795" y="48179"/>
                </a:lnTo>
                <a:lnTo>
                  <a:pt x="14398604" y="12380"/>
                </a:lnTo>
                <a:lnTo>
                  <a:pt x="14336974" y="1547"/>
                </a:lnTo>
                <a:lnTo>
                  <a:pt x="14298551" y="193"/>
                </a:lnTo>
                <a:lnTo>
                  <a:pt x="14250315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06045"/>
              </p:ext>
            </p:extLst>
          </p:nvPr>
        </p:nvGraphicFramePr>
        <p:xfrm>
          <a:off x="3214561" y="3756158"/>
          <a:ext cx="14076489" cy="5384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5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98287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marL="0" marR="0" marT="16256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</a:t>
                      </a:r>
                    </a:p>
                  </a:txBody>
                  <a:tcPr marL="0" marR="0" marT="162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1000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2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27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2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2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1.5%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2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$81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2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$10,287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2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$36,288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256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287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4</a:t>
                      </a:r>
                    </a:p>
                  </a:txBody>
                  <a:tcPr marL="0" marR="0" marT="16129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2000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81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1.5%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$243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$30,861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$108,864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288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5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018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4000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243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3%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1.5%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$729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$92,583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$326,592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287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6</a:t>
                      </a:r>
                    </a:p>
                  </a:txBody>
                  <a:tcPr marL="0" marR="0" marT="16891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12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8000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729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1.5%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$2,187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$277,749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$979,776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287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7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6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15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16000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2187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1.5%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$6,561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$833,247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$2,939,328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288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8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573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18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32000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6561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1.5%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$19,683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$2,499,741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$8,817,984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287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0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9</a:t>
                      </a:r>
                    </a:p>
                  </a:txBody>
                  <a:tcPr marL="0" marR="0" marT="16446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21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64000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19683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4%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2%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$78,732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$9,998,964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$35,271,936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828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31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24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128000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59,049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4%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2%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$23</a:t>
                      </a:r>
                      <a:r>
                        <a:rPr lang="en-US"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6</a:t>
                      </a: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,</a:t>
                      </a:r>
                      <a:r>
                        <a:rPr lang="en-US"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196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$29,996,892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$105,815,808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8288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b="0" spc="-3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TOTAL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208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24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128,000</a:t>
                      </a:r>
                      <a:endParaRPr sz="2000" b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88,572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34%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17%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$34</a:t>
                      </a:r>
                      <a:r>
                        <a:rPr lang="en-US"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4</a:t>
                      </a: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,</a:t>
                      </a:r>
                      <a:r>
                        <a:rPr lang="en-US"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460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$43,746,420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b="0" spc="-5" dirty="0">
                          <a:solidFill>
                            <a:srgbClr val="FFC000"/>
                          </a:solidFill>
                          <a:latin typeface="Helvetica"/>
                          <a:cs typeface="Helvetica"/>
                        </a:rPr>
                        <a:t>$154,318,080</a:t>
                      </a:r>
                      <a:endParaRPr sz="2000" b="0" dirty="0">
                        <a:solidFill>
                          <a:srgbClr val="FFC000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246231" y="1820382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39" h="433069">
                <a:moveTo>
                  <a:pt x="1403713" y="0"/>
                </a:moveTo>
                <a:lnTo>
                  <a:pt x="59253" y="0"/>
                </a:lnTo>
                <a:lnTo>
                  <a:pt x="36189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89" y="427975"/>
                </a:lnTo>
                <a:lnTo>
                  <a:pt x="59253" y="432631"/>
                </a:lnTo>
                <a:lnTo>
                  <a:pt x="1403713" y="432631"/>
                </a:lnTo>
                <a:lnTo>
                  <a:pt x="1426777" y="427975"/>
                </a:lnTo>
                <a:lnTo>
                  <a:pt x="1445611" y="415276"/>
                </a:lnTo>
                <a:lnTo>
                  <a:pt x="1458310" y="396441"/>
                </a:lnTo>
                <a:lnTo>
                  <a:pt x="1462966" y="373377"/>
                </a:lnTo>
                <a:lnTo>
                  <a:pt x="1462966" y="59253"/>
                </a:lnTo>
                <a:lnTo>
                  <a:pt x="1458310" y="36189"/>
                </a:lnTo>
                <a:lnTo>
                  <a:pt x="1445611" y="17355"/>
                </a:lnTo>
                <a:lnTo>
                  <a:pt x="1426777" y="4656"/>
                </a:lnTo>
                <a:lnTo>
                  <a:pt x="14037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58925" y="1917398"/>
            <a:ext cx="123571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50" spc="-10" dirty="0">
                <a:latin typeface="Helvetica"/>
                <a:cs typeface="Helvetica"/>
              </a:rPr>
              <a:t>GENERATION</a:t>
            </a:r>
            <a:endParaRPr sz="1450" dirty="0">
              <a:latin typeface="Helvetica"/>
              <a:cs typeface="Helvetic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78185" y="1820382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39" h="433069">
                <a:moveTo>
                  <a:pt x="1403713" y="0"/>
                </a:moveTo>
                <a:lnTo>
                  <a:pt x="59253" y="0"/>
                </a:lnTo>
                <a:lnTo>
                  <a:pt x="36189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89" y="427975"/>
                </a:lnTo>
                <a:lnTo>
                  <a:pt x="59253" y="432631"/>
                </a:lnTo>
                <a:lnTo>
                  <a:pt x="1403713" y="432631"/>
                </a:lnTo>
                <a:lnTo>
                  <a:pt x="1426777" y="427975"/>
                </a:lnTo>
                <a:lnTo>
                  <a:pt x="1445611" y="415276"/>
                </a:lnTo>
                <a:lnTo>
                  <a:pt x="1458310" y="396441"/>
                </a:lnTo>
                <a:lnTo>
                  <a:pt x="1462966" y="373377"/>
                </a:lnTo>
                <a:lnTo>
                  <a:pt x="1462966" y="59253"/>
                </a:lnTo>
                <a:lnTo>
                  <a:pt x="1458310" y="36189"/>
                </a:lnTo>
                <a:lnTo>
                  <a:pt x="1445611" y="17355"/>
                </a:lnTo>
                <a:lnTo>
                  <a:pt x="1426777" y="4656"/>
                </a:lnTo>
                <a:lnTo>
                  <a:pt x="14037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778184" y="1905461"/>
            <a:ext cx="1443699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dirty="0">
                <a:latin typeface="Helvetica"/>
                <a:cs typeface="Helvetica"/>
              </a:rPr>
              <a:t>PERSONALS</a:t>
            </a:r>
            <a:endParaRPr sz="1550" dirty="0">
              <a:latin typeface="Helvetica"/>
              <a:cs typeface="Helvetic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10138" y="1820382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3" y="0"/>
                </a:moveTo>
                <a:lnTo>
                  <a:pt x="59253" y="0"/>
                </a:lnTo>
                <a:lnTo>
                  <a:pt x="36189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89" y="427975"/>
                </a:lnTo>
                <a:lnTo>
                  <a:pt x="59253" y="432631"/>
                </a:lnTo>
                <a:lnTo>
                  <a:pt x="1403713" y="432631"/>
                </a:lnTo>
                <a:lnTo>
                  <a:pt x="1426777" y="427975"/>
                </a:lnTo>
                <a:lnTo>
                  <a:pt x="1445612" y="415276"/>
                </a:lnTo>
                <a:lnTo>
                  <a:pt x="1458310" y="396441"/>
                </a:lnTo>
                <a:lnTo>
                  <a:pt x="1462966" y="373377"/>
                </a:lnTo>
                <a:lnTo>
                  <a:pt x="1462966" y="59253"/>
                </a:lnTo>
                <a:lnTo>
                  <a:pt x="1458310" y="36189"/>
                </a:lnTo>
                <a:lnTo>
                  <a:pt x="1445612" y="17355"/>
                </a:lnTo>
                <a:lnTo>
                  <a:pt x="1426777" y="4656"/>
                </a:lnTo>
                <a:lnTo>
                  <a:pt x="14037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29480" y="1844675"/>
            <a:ext cx="1437040" cy="4302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sz="1350" spc="10" dirty="0">
                <a:latin typeface="Helvetica"/>
                <a:cs typeface="Helvetica"/>
              </a:rPr>
              <a:t>FUNDED BY REFERRALS</a:t>
            </a:r>
            <a:endParaRPr sz="1350" dirty="0">
              <a:latin typeface="Helvetica"/>
              <a:cs typeface="Helvetic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42093" y="1820382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4" y="0"/>
                </a:moveTo>
                <a:lnTo>
                  <a:pt x="59254" y="0"/>
                </a:lnTo>
                <a:lnTo>
                  <a:pt x="36190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90" y="427975"/>
                </a:lnTo>
                <a:lnTo>
                  <a:pt x="59254" y="432631"/>
                </a:lnTo>
                <a:lnTo>
                  <a:pt x="1403714" y="432631"/>
                </a:lnTo>
                <a:lnTo>
                  <a:pt x="1426778" y="427975"/>
                </a:lnTo>
                <a:lnTo>
                  <a:pt x="1445612" y="415276"/>
                </a:lnTo>
                <a:lnTo>
                  <a:pt x="1458311" y="396441"/>
                </a:lnTo>
                <a:lnTo>
                  <a:pt x="1462968" y="373377"/>
                </a:lnTo>
                <a:lnTo>
                  <a:pt x="1462968" y="59253"/>
                </a:lnTo>
                <a:lnTo>
                  <a:pt x="1458311" y="36189"/>
                </a:lnTo>
                <a:lnTo>
                  <a:pt x="1445612" y="17355"/>
                </a:lnTo>
                <a:lnTo>
                  <a:pt x="1426778" y="4656"/>
                </a:lnTo>
                <a:lnTo>
                  <a:pt x="14037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060352" y="1905461"/>
            <a:ext cx="1021715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550" dirty="0">
                <a:latin typeface="Helvetica"/>
                <a:cs typeface="Helvetica"/>
              </a:rPr>
              <a:t>MEMBERS</a:t>
            </a:r>
          </a:p>
        </p:txBody>
      </p:sp>
      <p:sp>
        <p:nvSpPr>
          <p:cNvPr id="27" name="object 27"/>
          <p:cNvSpPr/>
          <p:nvPr/>
        </p:nvSpPr>
        <p:spPr>
          <a:xfrm>
            <a:off x="9374047" y="1820382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8" y="0"/>
                </a:moveTo>
                <a:lnTo>
                  <a:pt x="59253" y="0"/>
                </a:lnTo>
                <a:lnTo>
                  <a:pt x="36189" y="4656"/>
                </a:lnTo>
                <a:lnTo>
                  <a:pt x="17355" y="17355"/>
                </a:lnTo>
                <a:lnTo>
                  <a:pt x="4656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6" y="396441"/>
                </a:lnTo>
                <a:lnTo>
                  <a:pt x="17355" y="415276"/>
                </a:lnTo>
                <a:lnTo>
                  <a:pt x="36189" y="427975"/>
                </a:lnTo>
                <a:lnTo>
                  <a:pt x="59253" y="432631"/>
                </a:lnTo>
                <a:lnTo>
                  <a:pt x="1403718" y="432631"/>
                </a:lnTo>
                <a:lnTo>
                  <a:pt x="1426779" y="427975"/>
                </a:lnTo>
                <a:lnTo>
                  <a:pt x="1445611" y="415276"/>
                </a:lnTo>
                <a:lnTo>
                  <a:pt x="1458307" y="396441"/>
                </a:lnTo>
                <a:lnTo>
                  <a:pt x="1462962" y="373377"/>
                </a:lnTo>
                <a:lnTo>
                  <a:pt x="1462962" y="59253"/>
                </a:lnTo>
                <a:lnTo>
                  <a:pt x="1458307" y="36189"/>
                </a:lnTo>
                <a:lnTo>
                  <a:pt x="1445611" y="17355"/>
                </a:lnTo>
                <a:lnTo>
                  <a:pt x="1426779" y="4656"/>
                </a:lnTo>
                <a:lnTo>
                  <a:pt x="140371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651927" y="1905461"/>
            <a:ext cx="901700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dirty="0">
                <a:latin typeface="Helvetica"/>
                <a:cs typeface="Helvetica"/>
              </a:rPr>
              <a:t>Tiers</a:t>
            </a:r>
            <a:r>
              <a:rPr sz="1550" spc="-80" dirty="0">
                <a:latin typeface="Helvetica"/>
                <a:cs typeface="Helvetica"/>
              </a:rPr>
              <a:t> </a:t>
            </a:r>
            <a:r>
              <a:rPr sz="1550" dirty="0">
                <a:latin typeface="Helvetica"/>
                <a:cs typeface="Helvetica"/>
              </a:rPr>
              <a:t>1-7</a:t>
            </a:r>
          </a:p>
        </p:txBody>
      </p:sp>
      <p:sp>
        <p:nvSpPr>
          <p:cNvPr id="31" name="object 31"/>
          <p:cNvSpPr/>
          <p:nvPr/>
        </p:nvSpPr>
        <p:spPr>
          <a:xfrm>
            <a:off x="12412503" y="1777189"/>
            <a:ext cx="1426484" cy="56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76636" y="1820382"/>
            <a:ext cx="1364159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6" y="0"/>
                </a:moveTo>
                <a:lnTo>
                  <a:pt x="59254" y="0"/>
                </a:lnTo>
                <a:lnTo>
                  <a:pt x="36187" y="4656"/>
                </a:lnTo>
                <a:lnTo>
                  <a:pt x="17352" y="17355"/>
                </a:lnTo>
                <a:lnTo>
                  <a:pt x="4655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5" y="396441"/>
                </a:lnTo>
                <a:lnTo>
                  <a:pt x="17352" y="415276"/>
                </a:lnTo>
                <a:lnTo>
                  <a:pt x="36187" y="427975"/>
                </a:lnTo>
                <a:lnTo>
                  <a:pt x="59254" y="432631"/>
                </a:lnTo>
                <a:lnTo>
                  <a:pt x="1403716" y="432631"/>
                </a:lnTo>
                <a:lnTo>
                  <a:pt x="1426777" y="427975"/>
                </a:lnTo>
                <a:lnTo>
                  <a:pt x="1445609" y="415276"/>
                </a:lnTo>
                <a:lnTo>
                  <a:pt x="1458305" y="396441"/>
                </a:lnTo>
                <a:lnTo>
                  <a:pt x="1462960" y="373377"/>
                </a:lnTo>
                <a:lnTo>
                  <a:pt x="1462960" y="59253"/>
                </a:lnTo>
                <a:lnTo>
                  <a:pt x="1458305" y="36189"/>
                </a:lnTo>
                <a:lnTo>
                  <a:pt x="1445609" y="17355"/>
                </a:lnTo>
                <a:lnTo>
                  <a:pt x="1426777" y="4656"/>
                </a:lnTo>
                <a:lnTo>
                  <a:pt x="14037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2476636" y="1917398"/>
            <a:ext cx="1320314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dirty="0">
                <a:latin typeface="Helvetica"/>
                <a:cs typeface="Helvetica"/>
              </a:rPr>
              <a:t>If </a:t>
            </a:r>
            <a:r>
              <a:rPr sz="1550" dirty="0">
                <a:latin typeface="Helvetica"/>
                <a:cs typeface="Helvetica"/>
              </a:rPr>
              <a:t>$100</a:t>
            </a:r>
            <a:r>
              <a:rPr lang="en-US" sz="1550" dirty="0">
                <a:latin typeface="Helvetica"/>
                <a:cs typeface="Helvetica"/>
              </a:rPr>
              <a:t> Tier 1</a:t>
            </a:r>
            <a:endParaRPr sz="1550" dirty="0">
              <a:latin typeface="Helvetica"/>
              <a:cs typeface="Helvetic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914560" y="1820382"/>
            <a:ext cx="1581192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6" y="0"/>
                </a:moveTo>
                <a:lnTo>
                  <a:pt x="59254" y="0"/>
                </a:lnTo>
                <a:lnTo>
                  <a:pt x="36191" y="4656"/>
                </a:lnTo>
                <a:lnTo>
                  <a:pt x="17356" y="17355"/>
                </a:lnTo>
                <a:lnTo>
                  <a:pt x="4657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7" y="396441"/>
                </a:lnTo>
                <a:lnTo>
                  <a:pt x="17356" y="415276"/>
                </a:lnTo>
                <a:lnTo>
                  <a:pt x="36191" y="427975"/>
                </a:lnTo>
                <a:lnTo>
                  <a:pt x="59254" y="432631"/>
                </a:lnTo>
                <a:lnTo>
                  <a:pt x="1403716" y="432631"/>
                </a:lnTo>
                <a:lnTo>
                  <a:pt x="1426779" y="427975"/>
                </a:lnTo>
                <a:lnTo>
                  <a:pt x="1445614" y="415276"/>
                </a:lnTo>
                <a:lnTo>
                  <a:pt x="1458314" y="396441"/>
                </a:lnTo>
                <a:lnTo>
                  <a:pt x="1462971" y="373377"/>
                </a:lnTo>
                <a:lnTo>
                  <a:pt x="1462971" y="59253"/>
                </a:lnTo>
                <a:lnTo>
                  <a:pt x="1458314" y="36189"/>
                </a:lnTo>
                <a:lnTo>
                  <a:pt x="1445614" y="17355"/>
                </a:lnTo>
                <a:lnTo>
                  <a:pt x="1426779" y="4656"/>
                </a:lnTo>
                <a:lnTo>
                  <a:pt x="14037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4140871" y="1905461"/>
            <a:ext cx="1100795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spc="-25" dirty="0">
                <a:latin typeface="Helvetica"/>
                <a:cs typeface="Helvetica"/>
              </a:rPr>
              <a:t>If Tiers</a:t>
            </a:r>
            <a:r>
              <a:rPr sz="1550" spc="-75" dirty="0">
                <a:latin typeface="Helvetica"/>
                <a:cs typeface="Helvetica"/>
              </a:rPr>
              <a:t> </a:t>
            </a:r>
            <a:r>
              <a:rPr sz="1550" dirty="0">
                <a:latin typeface="Helvetica"/>
                <a:cs typeface="Helvetica"/>
              </a:rPr>
              <a:t>1-7</a:t>
            </a:r>
          </a:p>
        </p:txBody>
      </p:sp>
      <p:sp>
        <p:nvSpPr>
          <p:cNvPr id="42" name="object 42"/>
          <p:cNvSpPr/>
          <p:nvPr/>
        </p:nvSpPr>
        <p:spPr>
          <a:xfrm>
            <a:off x="15569517" y="1820382"/>
            <a:ext cx="1721533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16" y="0"/>
                </a:moveTo>
                <a:lnTo>
                  <a:pt x="59254" y="0"/>
                </a:lnTo>
                <a:lnTo>
                  <a:pt x="36191" y="4656"/>
                </a:lnTo>
                <a:lnTo>
                  <a:pt x="17356" y="17355"/>
                </a:lnTo>
                <a:lnTo>
                  <a:pt x="4657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7" y="396441"/>
                </a:lnTo>
                <a:lnTo>
                  <a:pt x="17356" y="415276"/>
                </a:lnTo>
                <a:lnTo>
                  <a:pt x="36191" y="427975"/>
                </a:lnTo>
                <a:lnTo>
                  <a:pt x="59254" y="432631"/>
                </a:lnTo>
                <a:lnTo>
                  <a:pt x="1403716" y="432631"/>
                </a:lnTo>
                <a:lnTo>
                  <a:pt x="1426779" y="427975"/>
                </a:lnTo>
                <a:lnTo>
                  <a:pt x="1445614" y="415276"/>
                </a:lnTo>
                <a:lnTo>
                  <a:pt x="1458314" y="396441"/>
                </a:lnTo>
                <a:lnTo>
                  <a:pt x="1462971" y="373377"/>
                </a:lnTo>
                <a:lnTo>
                  <a:pt x="1462971" y="59253"/>
                </a:lnTo>
                <a:lnTo>
                  <a:pt x="1458314" y="36189"/>
                </a:lnTo>
                <a:lnTo>
                  <a:pt x="1445614" y="17355"/>
                </a:lnTo>
                <a:lnTo>
                  <a:pt x="1426779" y="4656"/>
                </a:lnTo>
                <a:lnTo>
                  <a:pt x="14037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739923" y="1905461"/>
            <a:ext cx="1327016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spc="-25" dirty="0">
                <a:latin typeface="Helvetica"/>
                <a:cs typeface="Helvetica"/>
              </a:rPr>
              <a:t>If Tiers</a:t>
            </a:r>
            <a:r>
              <a:rPr sz="1550" spc="-75" dirty="0">
                <a:latin typeface="Helvetica"/>
                <a:cs typeface="Helvetica"/>
              </a:rPr>
              <a:t> </a:t>
            </a:r>
            <a:r>
              <a:rPr sz="1550" dirty="0">
                <a:latin typeface="Helvetica"/>
                <a:cs typeface="Helvetica"/>
              </a:rPr>
              <a:t>8-10</a:t>
            </a:r>
          </a:p>
        </p:txBody>
      </p:sp>
      <p:sp>
        <p:nvSpPr>
          <p:cNvPr id="52" name="object 52"/>
          <p:cNvSpPr/>
          <p:nvPr/>
        </p:nvSpPr>
        <p:spPr>
          <a:xfrm>
            <a:off x="10925342" y="1820382"/>
            <a:ext cx="1463040" cy="433070"/>
          </a:xfrm>
          <a:custGeom>
            <a:avLst/>
            <a:gdLst/>
            <a:ahLst/>
            <a:cxnLst/>
            <a:rect l="l" t="t" r="r" b="b"/>
            <a:pathLst>
              <a:path w="1463040" h="433069">
                <a:moveTo>
                  <a:pt x="1403705" y="0"/>
                </a:moveTo>
                <a:lnTo>
                  <a:pt x="59254" y="0"/>
                </a:lnTo>
                <a:lnTo>
                  <a:pt x="36187" y="4656"/>
                </a:lnTo>
                <a:lnTo>
                  <a:pt x="17352" y="17355"/>
                </a:lnTo>
                <a:lnTo>
                  <a:pt x="4655" y="36189"/>
                </a:lnTo>
                <a:lnTo>
                  <a:pt x="0" y="59253"/>
                </a:lnTo>
                <a:lnTo>
                  <a:pt x="0" y="373377"/>
                </a:lnTo>
                <a:lnTo>
                  <a:pt x="4655" y="396441"/>
                </a:lnTo>
                <a:lnTo>
                  <a:pt x="17352" y="415276"/>
                </a:lnTo>
                <a:lnTo>
                  <a:pt x="36187" y="427975"/>
                </a:lnTo>
                <a:lnTo>
                  <a:pt x="59254" y="432631"/>
                </a:lnTo>
                <a:lnTo>
                  <a:pt x="1403705" y="432631"/>
                </a:lnTo>
                <a:lnTo>
                  <a:pt x="1426773" y="427975"/>
                </a:lnTo>
                <a:lnTo>
                  <a:pt x="1445607" y="415276"/>
                </a:lnTo>
                <a:lnTo>
                  <a:pt x="1458305" y="396441"/>
                </a:lnTo>
                <a:lnTo>
                  <a:pt x="1462960" y="373377"/>
                </a:lnTo>
                <a:lnTo>
                  <a:pt x="1462960" y="59253"/>
                </a:lnTo>
                <a:lnTo>
                  <a:pt x="1458305" y="36189"/>
                </a:lnTo>
                <a:lnTo>
                  <a:pt x="1445607" y="17355"/>
                </a:lnTo>
                <a:lnTo>
                  <a:pt x="1426773" y="4656"/>
                </a:lnTo>
                <a:lnTo>
                  <a:pt x="140370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0957096" y="1905461"/>
            <a:ext cx="1431285" cy="2513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550" dirty="0">
                <a:latin typeface="Helvetica"/>
                <a:cs typeface="Helvetica"/>
              </a:rPr>
              <a:t>Tiers</a:t>
            </a:r>
            <a:r>
              <a:rPr sz="1550" spc="-85" dirty="0">
                <a:latin typeface="Helvetica"/>
                <a:cs typeface="Helvetica"/>
              </a:rPr>
              <a:t> </a:t>
            </a:r>
            <a:r>
              <a:rPr sz="1550" dirty="0">
                <a:latin typeface="Helvetica"/>
                <a:cs typeface="Helvetica"/>
              </a:rPr>
              <a:t>8-10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4089150" y="9243562"/>
            <a:ext cx="284416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0" dirty="0">
                <a:solidFill>
                  <a:srgbClr val="F7C143"/>
                </a:solidFill>
                <a:latin typeface="Helvetica"/>
                <a:cs typeface="Helvetica"/>
              </a:rPr>
              <a:t>TOTAL </a:t>
            </a:r>
            <a:r>
              <a:rPr sz="2150" spc="-5" dirty="0">
                <a:solidFill>
                  <a:srgbClr val="F7C143"/>
                </a:solidFill>
                <a:latin typeface="Helvetica"/>
                <a:cs typeface="Helvetica"/>
              </a:rPr>
              <a:t>=</a:t>
            </a:r>
            <a:r>
              <a:rPr sz="2150" spc="-100" dirty="0">
                <a:solidFill>
                  <a:srgbClr val="F7C143"/>
                </a:solidFill>
                <a:latin typeface="Helvetica"/>
                <a:cs typeface="Helvetica"/>
              </a:rPr>
              <a:t> </a:t>
            </a:r>
            <a:r>
              <a:rPr sz="2150" spc="-5" dirty="0">
                <a:solidFill>
                  <a:srgbClr val="F7C143"/>
                </a:solidFill>
                <a:latin typeface="Helvetica"/>
                <a:cs typeface="Helvetica"/>
              </a:rPr>
              <a:t>$198,</a:t>
            </a:r>
            <a:r>
              <a:rPr lang="en-US" sz="2150" spc="-5" dirty="0">
                <a:solidFill>
                  <a:srgbClr val="F7C143"/>
                </a:solidFill>
                <a:latin typeface="Helvetica"/>
                <a:cs typeface="Helvetica"/>
              </a:rPr>
              <a:t>408</a:t>
            </a:r>
            <a:r>
              <a:rPr sz="2150" spc="-5" dirty="0">
                <a:solidFill>
                  <a:srgbClr val="F7C143"/>
                </a:solidFill>
                <a:latin typeface="Helvetica"/>
                <a:cs typeface="Helvetica"/>
              </a:rPr>
              <a:t>,</a:t>
            </a:r>
            <a:r>
              <a:rPr lang="en-US" sz="2150" spc="-5" dirty="0">
                <a:solidFill>
                  <a:srgbClr val="F7C143"/>
                </a:solidFill>
                <a:latin typeface="Helvetica"/>
                <a:cs typeface="Helvetica"/>
              </a:rPr>
              <a:t>960</a:t>
            </a:r>
            <a:endParaRPr sz="2150" dirty="0">
              <a:latin typeface="Helvetica"/>
              <a:cs typeface="Helvetica"/>
            </a:endParaRPr>
          </a:p>
        </p:txBody>
      </p:sp>
      <p:graphicFrame>
        <p:nvGraphicFramePr>
          <p:cNvPr id="58" name="object 4">
            <a:extLst>
              <a:ext uri="{FF2B5EF4-FFF2-40B4-BE49-F238E27FC236}">
                <a16:creationId xmlns:a16="http://schemas.microsoft.com/office/drawing/2014/main" id="{76E9AB86-7120-AC45-BBB1-FB4D6CD27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160007"/>
              </p:ext>
            </p:extLst>
          </p:nvPr>
        </p:nvGraphicFramePr>
        <p:xfrm>
          <a:off x="3214561" y="2533954"/>
          <a:ext cx="14076489" cy="1208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5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10284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lang="en-US"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3</a:t>
                      </a:r>
                      <a:endParaRPr sz="200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4%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2%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$12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$1,524</a:t>
                      </a:r>
                      <a:endParaRPr sz="200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$5,376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288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2</a:t>
                      </a:r>
                      <a:endParaRPr sz="200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lang="en-US"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9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4%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2%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$36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$4,572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Helvetica"/>
                          <a:cs typeface="Helvetica"/>
                        </a:rPr>
                        <a:t>$16,128</a:t>
                      </a:r>
                      <a:endParaRPr sz="2000" dirty="0">
                        <a:solidFill>
                          <a:schemeClr val="bg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object 3">
            <a:extLst>
              <a:ext uri="{FF2B5EF4-FFF2-40B4-BE49-F238E27FC236}">
                <a16:creationId xmlns:a16="http://schemas.microsoft.com/office/drawing/2014/main" id="{261909E3-A56C-4CEF-89E8-1DA1853F4E71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MATRIX BONUS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745595BD-674E-46F3-A396-F1D5A32580E0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E5F24D2-BF91-DD4C-B676-23B384098EE3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/>
      <p:bldP spid="12" grpId="0" animBg="1"/>
      <p:bldP spid="14" grpId="0"/>
      <p:bldP spid="17" grpId="0" animBg="1"/>
      <p:bldP spid="19" grpId="0"/>
      <p:bldP spid="22" grpId="0" animBg="1"/>
      <p:bldP spid="24" grpId="0"/>
      <p:bldP spid="27" grpId="0" animBg="1"/>
      <p:bldP spid="29" grpId="0"/>
      <p:bldP spid="32" grpId="0" animBg="1"/>
      <p:bldP spid="34" grpId="0"/>
      <p:bldP spid="37" grpId="0" animBg="1"/>
      <p:bldP spid="39" grpId="0"/>
      <p:bldP spid="42" grpId="0" animBg="1"/>
      <p:bldP spid="42" grpId="1" animBg="1"/>
      <p:bldP spid="44" grpId="0"/>
      <p:bldP spid="44" grpId="1"/>
      <p:bldP spid="52" grpId="0" animBg="1"/>
      <p:bldP spid="54" grpId="0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">
            <a:extLst>
              <a:ext uri="{FF2B5EF4-FFF2-40B4-BE49-F238E27FC236}">
                <a16:creationId xmlns:a16="http://schemas.microsoft.com/office/drawing/2014/main" id="{E26F8F4B-4379-144B-A925-51676782A0BC}"/>
              </a:ext>
            </a:extLst>
          </p:cNvPr>
          <p:cNvSpPr txBox="1">
            <a:spLocks/>
          </p:cNvSpPr>
          <p:nvPr/>
        </p:nvSpPr>
        <p:spPr>
          <a:xfrm>
            <a:off x="3235405" y="10277215"/>
            <a:ext cx="235758" cy="2472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Google Shape;1261;p254">
            <a:extLst>
              <a:ext uri="{FF2B5EF4-FFF2-40B4-BE49-F238E27FC236}">
                <a16:creationId xmlns:a16="http://schemas.microsoft.com/office/drawing/2014/main" id="{CE825558-BDFD-EB46-9278-5BCC738B4694}"/>
              </a:ext>
            </a:extLst>
          </p:cNvPr>
          <p:cNvSpPr txBox="1"/>
          <p:nvPr/>
        </p:nvSpPr>
        <p:spPr>
          <a:xfrm>
            <a:off x="2432050" y="4374460"/>
            <a:ext cx="5564970" cy="78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cap="all">
                <a:solidFill>
                  <a:srgbClr val="FFFFFF"/>
                </a:solidFill>
              </a:defRPr>
            </a:pPr>
            <a:r>
              <a:rPr kumimoji="0" lang="en-US" sz="240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FROM MATRIX BONUS</a:t>
            </a:r>
            <a:endParaRPr kumimoji="0" lang="ru-RU" sz="2400" b="0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cap="all">
                <a:solidFill>
                  <a:srgbClr val="FFFFFF"/>
                </a:solidFill>
              </a:defRPr>
            </a:pPr>
            <a:r>
              <a:rPr kumimoji="0" lang="en-US" sz="2400" b="0" i="0" u="none" strike="noStrike" kern="0" cap="all" spc="0" normalizeH="0" baseline="0" noProof="0" dirty="0">
                <a:ln>
                  <a:noFill/>
                </a:ln>
                <a:solidFill>
                  <a:srgbClr val="FFAE15"/>
                </a:solidFill>
                <a:effectLst/>
                <a:uLnTx/>
                <a:uFillTx/>
              </a:rPr>
              <a:t>OF DIRECTLY SPONSORED MEMBERS</a:t>
            </a:r>
            <a:endParaRPr kumimoji="0" sz="2400" b="0" i="0" u="none" strike="noStrike" kern="0" cap="all" spc="0" normalizeH="0" baseline="0" noProof="0" dirty="0">
              <a:ln>
                <a:noFill/>
              </a:ln>
              <a:solidFill>
                <a:srgbClr val="FFAE15"/>
              </a:solidFill>
              <a:effectLst/>
              <a:uLnTx/>
              <a:uFillTx/>
            </a:endParaRPr>
          </a:p>
        </p:txBody>
      </p:sp>
      <p:sp>
        <p:nvSpPr>
          <p:cNvPr id="106" name="Google Shape;1263;p254">
            <a:extLst>
              <a:ext uri="{FF2B5EF4-FFF2-40B4-BE49-F238E27FC236}">
                <a16:creationId xmlns:a16="http://schemas.microsoft.com/office/drawing/2014/main" id="{D2CC0509-93E7-804E-8D6A-A5553BC3ECC3}"/>
              </a:ext>
            </a:extLst>
          </p:cNvPr>
          <p:cNvSpPr txBox="1"/>
          <p:nvPr/>
        </p:nvSpPr>
        <p:spPr>
          <a:xfrm>
            <a:off x="3532851" y="2316568"/>
            <a:ext cx="3337490" cy="2350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50" tIns="22850" rIns="22850" bIns="2285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00">
                <a:solidFill>
                  <a:srgbClr val="FFFFFF"/>
                </a:solidFill>
              </a:defRPr>
            </a:pPr>
            <a:r>
              <a:rPr kumimoji="0" sz="9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10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%</a:t>
            </a:r>
          </a:p>
        </p:txBody>
      </p:sp>
      <p:sp>
        <p:nvSpPr>
          <p:cNvPr id="107" name="object 3">
            <a:extLst>
              <a:ext uri="{FF2B5EF4-FFF2-40B4-BE49-F238E27FC236}">
                <a16:creationId xmlns:a16="http://schemas.microsoft.com/office/drawing/2014/main" id="{D0B8DCCE-A671-2D4B-8F43-75FF42E45E44}"/>
              </a:ext>
            </a:extLst>
          </p:cNvPr>
          <p:cNvSpPr txBox="1"/>
          <p:nvPr/>
        </p:nvSpPr>
        <p:spPr>
          <a:xfrm>
            <a:off x="3673062" y="384675"/>
            <a:ext cx="12594596" cy="731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57150" algn="ctr" defTabSz="1109609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kumimoji="0" lang="en-US" sz="5280" b="0" i="0" u="none" strike="noStrike" kern="0" cap="none" spc="336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effectLst/>
                <a:uLnTx/>
                <a:uFillTx/>
                <a:latin typeface="Franklin Gothic Medium" panose="020B0603020102020204" pitchFamily="34" charset="0"/>
              </a:rPr>
              <a:t>MATRIX CHECK MATCHING BONUS</a:t>
            </a:r>
            <a:endParaRPr kumimoji="0" sz="5280" b="0" i="0" u="none" strike="noStrike" kern="0" cap="none" spc="336" normalizeH="0" baseline="0" noProof="0" dirty="0">
              <a:ln>
                <a:noFill/>
              </a:ln>
              <a:gradFill flip="none" rotWithShape="1">
                <a:gsLst>
                  <a:gs pos="0">
                    <a:srgbClr val="FFDC00"/>
                  </a:gs>
                  <a:gs pos="100000">
                    <a:srgbClr val="FDB10E"/>
                  </a:gs>
                </a:gsLst>
                <a:lin ang="5400000" scaled="0"/>
              </a:gradFill>
              <a:effectLst/>
              <a:uLnTx/>
              <a:uFillTx/>
              <a:latin typeface="Franklin Gothic Medium" panose="020B0603020102020204" pitchFamily="34" charset="0"/>
            </a:endParaRPr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BF06E6E7-A00D-DE42-817E-6D23AC76DD9C}"/>
              </a:ext>
            </a:extLst>
          </p:cNvPr>
          <p:cNvSpPr txBox="1">
            <a:spLocks/>
          </p:cNvSpPr>
          <p:nvPr/>
        </p:nvSpPr>
        <p:spPr>
          <a:xfrm>
            <a:off x="2584074" y="5724555"/>
            <a:ext cx="6098888" cy="2827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AE1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Qualification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AE1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matrix bonus qualification level determines how many levels of matrix bonus 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  <a:latin typeface="Calibri" panose="020F0502020204030204"/>
              </a:rPr>
              <a:t>from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your personals you will match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only match matrix checks from contribution tiers not higher than yours.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1" name="Group">
            <a:extLst>
              <a:ext uri="{FF2B5EF4-FFF2-40B4-BE49-F238E27FC236}">
                <a16:creationId xmlns:a16="http://schemas.microsoft.com/office/drawing/2014/main" id="{3178EE7B-1CD2-6943-B61F-C5AC81143A1E}"/>
              </a:ext>
            </a:extLst>
          </p:cNvPr>
          <p:cNvGrpSpPr/>
          <p:nvPr/>
        </p:nvGrpSpPr>
        <p:grpSpPr>
          <a:xfrm>
            <a:off x="8800035" y="2316568"/>
            <a:ext cx="4601262" cy="7401751"/>
            <a:chOff x="0" y="0"/>
            <a:chExt cx="5550831" cy="9215892"/>
          </a:xfrm>
        </p:grpSpPr>
        <p:grpSp>
          <p:nvGrpSpPr>
            <p:cNvPr id="117" name="Group">
              <a:extLst>
                <a:ext uri="{FF2B5EF4-FFF2-40B4-BE49-F238E27FC236}">
                  <a16:creationId xmlns:a16="http://schemas.microsoft.com/office/drawing/2014/main" id="{7B10FE3C-95FD-2940-9799-0569ECA7B475}"/>
                </a:ext>
              </a:extLst>
            </p:cNvPr>
            <p:cNvGrpSpPr/>
            <p:nvPr/>
          </p:nvGrpSpPr>
          <p:grpSpPr>
            <a:xfrm>
              <a:off x="0" y="0"/>
              <a:ext cx="5550831" cy="9215892"/>
              <a:chOff x="0" y="0"/>
              <a:chExt cx="5550830" cy="9215891"/>
            </a:xfrm>
          </p:grpSpPr>
          <p:sp>
            <p:nvSpPr>
              <p:cNvPr id="124" name="Rounded Rectangle">
                <a:extLst>
                  <a:ext uri="{FF2B5EF4-FFF2-40B4-BE49-F238E27FC236}">
                    <a16:creationId xmlns:a16="http://schemas.microsoft.com/office/drawing/2014/main" id="{54F0716D-C169-3D4C-9051-F49C308FDB1A}"/>
                  </a:ext>
                </a:extLst>
              </p:cNvPr>
              <p:cNvSpPr/>
              <p:nvPr/>
            </p:nvSpPr>
            <p:spPr>
              <a:xfrm>
                <a:off x="0" y="0"/>
                <a:ext cx="5550830" cy="9215891"/>
              </a:xfrm>
              <a:prstGeom prst="roundRect">
                <a:avLst>
                  <a:gd name="adj" fmla="val 3021"/>
                </a:avLst>
              </a:prstGeom>
              <a:solidFill>
                <a:srgbClr val="000000">
                  <a:alpha val="80000"/>
                </a:srgbClr>
              </a:solidFill>
              <a:ln w="12700" cap="flat">
                <a:solidFill>
                  <a:srgbClr val="FFC000">
                    <a:alpha val="8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30480" tIns="30480" rIns="30480" bIns="30480" numCol="1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5" name="Generation.png">
                <a:extLst>
                  <a:ext uri="{FF2B5EF4-FFF2-40B4-BE49-F238E27FC236}">
                    <a16:creationId xmlns:a16="http://schemas.microsoft.com/office/drawing/2014/main" id="{E6140FCB-7780-C641-8E3B-D6373421F544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6188" y="5374114"/>
                <a:ext cx="5238452" cy="34370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6" name="Daisy Chain.png" descr="Daisy Chain.png">
                <a:extLst>
                  <a:ext uri="{FF2B5EF4-FFF2-40B4-BE49-F238E27FC236}">
                    <a16:creationId xmlns:a16="http://schemas.microsoft.com/office/drawing/2014/main" id="{C7028AC7-8E1C-7940-A19C-C8DEBE76D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419" y="474118"/>
                <a:ext cx="4517994" cy="42450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8" name="Shape">
              <a:extLst>
                <a:ext uri="{FF2B5EF4-FFF2-40B4-BE49-F238E27FC236}">
                  <a16:creationId xmlns:a16="http://schemas.microsoft.com/office/drawing/2014/main" id="{615DA3DA-EFA5-634D-BEC2-87B3D6F0EDE0}"/>
                </a:ext>
              </a:extLst>
            </p:cNvPr>
            <p:cNvSpPr/>
            <p:nvPr/>
          </p:nvSpPr>
          <p:spPr>
            <a:xfrm>
              <a:off x="4066046" y="5786831"/>
              <a:ext cx="225426" cy="160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74"/>
                  </a:moveTo>
                  <a:lnTo>
                    <a:pt x="2218" y="6113"/>
                  </a:lnTo>
                  <a:lnTo>
                    <a:pt x="8582" y="15215"/>
                  </a:lnTo>
                  <a:lnTo>
                    <a:pt x="19382" y="0"/>
                  </a:lnTo>
                  <a:lnTo>
                    <a:pt x="21600" y="3532"/>
                  </a:lnTo>
                  <a:lnTo>
                    <a:pt x="8582" y="21600"/>
                  </a:lnTo>
                  <a:lnTo>
                    <a:pt x="0" y="937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191919"/>
                  </a:solidFill>
                </a:defRPr>
              </a:pPr>
              <a:endPara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Shape">
              <a:extLst>
                <a:ext uri="{FF2B5EF4-FFF2-40B4-BE49-F238E27FC236}">
                  <a16:creationId xmlns:a16="http://schemas.microsoft.com/office/drawing/2014/main" id="{756BF57A-E0D1-B344-A0F7-5A2B81C12EED}"/>
                </a:ext>
              </a:extLst>
            </p:cNvPr>
            <p:cNvSpPr/>
            <p:nvPr/>
          </p:nvSpPr>
          <p:spPr>
            <a:xfrm>
              <a:off x="4107770" y="6979043"/>
              <a:ext cx="162298" cy="160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897"/>
                  </a:moveTo>
                  <a:lnTo>
                    <a:pt x="17949" y="21600"/>
                  </a:lnTo>
                  <a:lnTo>
                    <a:pt x="10800" y="14657"/>
                  </a:lnTo>
                  <a:lnTo>
                    <a:pt x="3955" y="21600"/>
                  </a:lnTo>
                  <a:lnTo>
                    <a:pt x="0" y="17897"/>
                  </a:lnTo>
                  <a:lnTo>
                    <a:pt x="7149" y="10954"/>
                  </a:lnTo>
                  <a:lnTo>
                    <a:pt x="0" y="3703"/>
                  </a:lnTo>
                  <a:lnTo>
                    <a:pt x="3955" y="0"/>
                  </a:lnTo>
                  <a:lnTo>
                    <a:pt x="10800" y="6943"/>
                  </a:lnTo>
                  <a:lnTo>
                    <a:pt x="17949" y="0"/>
                  </a:lnTo>
                  <a:lnTo>
                    <a:pt x="21600" y="3703"/>
                  </a:lnTo>
                  <a:lnTo>
                    <a:pt x="14755" y="10954"/>
                  </a:lnTo>
                  <a:lnTo>
                    <a:pt x="21600" y="1789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191919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Shape">
              <a:extLst>
                <a:ext uri="{FF2B5EF4-FFF2-40B4-BE49-F238E27FC236}">
                  <a16:creationId xmlns:a16="http://schemas.microsoft.com/office/drawing/2014/main" id="{3E939BCD-C62F-D542-A568-3FDC479C0040}"/>
                </a:ext>
              </a:extLst>
            </p:cNvPr>
            <p:cNvSpPr/>
            <p:nvPr/>
          </p:nvSpPr>
          <p:spPr>
            <a:xfrm>
              <a:off x="4107770" y="7355916"/>
              <a:ext cx="162298" cy="160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897"/>
                  </a:moveTo>
                  <a:lnTo>
                    <a:pt x="17949" y="21600"/>
                  </a:lnTo>
                  <a:lnTo>
                    <a:pt x="10800" y="14657"/>
                  </a:lnTo>
                  <a:lnTo>
                    <a:pt x="3955" y="21600"/>
                  </a:lnTo>
                  <a:lnTo>
                    <a:pt x="0" y="17897"/>
                  </a:lnTo>
                  <a:lnTo>
                    <a:pt x="7149" y="10954"/>
                  </a:lnTo>
                  <a:lnTo>
                    <a:pt x="0" y="3703"/>
                  </a:lnTo>
                  <a:lnTo>
                    <a:pt x="3955" y="0"/>
                  </a:lnTo>
                  <a:lnTo>
                    <a:pt x="10800" y="6943"/>
                  </a:lnTo>
                  <a:lnTo>
                    <a:pt x="17949" y="0"/>
                  </a:lnTo>
                  <a:lnTo>
                    <a:pt x="21600" y="3703"/>
                  </a:lnTo>
                  <a:lnTo>
                    <a:pt x="14755" y="10954"/>
                  </a:lnTo>
                  <a:lnTo>
                    <a:pt x="21600" y="1789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191919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Shape">
              <a:extLst>
                <a:ext uri="{FF2B5EF4-FFF2-40B4-BE49-F238E27FC236}">
                  <a16:creationId xmlns:a16="http://schemas.microsoft.com/office/drawing/2014/main" id="{131F84C9-EDF5-474B-A368-AB56BE186652}"/>
                </a:ext>
              </a:extLst>
            </p:cNvPr>
            <p:cNvSpPr/>
            <p:nvPr/>
          </p:nvSpPr>
          <p:spPr>
            <a:xfrm>
              <a:off x="4107770" y="7763585"/>
              <a:ext cx="162298" cy="160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897"/>
                  </a:moveTo>
                  <a:lnTo>
                    <a:pt x="17949" y="21600"/>
                  </a:lnTo>
                  <a:lnTo>
                    <a:pt x="10800" y="14657"/>
                  </a:lnTo>
                  <a:lnTo>
                    <a:pt x="3955" y="21600"/>
                  </a:lnTo>
                  <a:lnTo>
                    <a:pt x="0" y="17897"/>
                  </a:lnTo>
                  <a:lnTo>
                    <a:pt x="7149" y="10954"/>
                  </a:lnTo>
                  <a:lnTo>
                    <a:pt x="0" y="3703"/>
                  </a:lnTo>
                  <a:lnTo>
                    <a:pt x="3955" y="0"/>
                  </a:lnTo>
                  <a:lnTo>
                    <a:pt x="10800" y="6943"/>
                  </a:lnTo>
                  <a:lnTo>
                    <a:pt x="17949" y="0"/>
                  </a:lnTo>
                  <a:lnTo>
                    <a:pt x="21600" y="3703"/>
                  </a:lnTo>
                  <a:lnTo>
                    <a:pt x="14755" y="10954"/>
                  </a:lnTo>
                  <a:lnTo>
                    <a:pt x="21600" y="1789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191919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Shape">
              <a:extLst>
                <a:ext uri="{FF2B5EF4-FFF2-40B4-BE49-F238E27FC236}">
                  <a16:creationId xmlns:a16="http://schemas.microsoft.com/office/drawing/2014/main" id="{39CB05EF-6EA3-2843-AF2E-3C8F982943D2}"/>
                </a:ext>
              </a:extLst>
            </p:cNvPr>
            <p:cNvSpPr/>
            <p:nvPr/>
          </p:nvSpPr>
          <p:spPr>
            <a:xfrm>
              <a:off x="4107770" y="8121091"/>
              <a:ext cx="162298" cy="160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897"/>
                  </a:moveTo>
                  <a:lnTo>
                    <a:pt x="17949" y="21600"/>
                  </a:lnTo>
                  <a:lnTo>
                    <a:pt x="10800" y="14657"/>
                  </a:lnTo>
                  <a:lnTo>
                    <a:pt x="3955" y="21600"/>
                  </a:lnTo>
                  <a:lnTo>
                    <a:pt x="0" y="17897"/>
                  </a:lnTo>
                  <a:lnTo>
                    <a:pt x="7149" y="10954"/>
                  </a:lnTo>
                  <a:lnTo>
                    <a:pt x="0" y="3703"/>
                  </a:lnTo>
                  <a:lnTo>
                    <a:pt x="3955" y="0"/>
                  </a:lnTo>
                  <a:lnTo>
                    <a:pt x="10800" y="6943"/>
                  </a:lnTo>
                  <a:lnTo>
                    <a:pt x="17949" y="0"/>
                  </a:lnTo>
                  <a:lnTo>
                    <a:pt x="21600" y="3703"/>
                  </a:lnTo>
                  <a:lnTo>
                    <a:pt x="14755" y="10954"/>
                  </a:lnTo>
                  <a:lnTo>
                    <a:pt x="21600" y="1789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191919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Shape">
              <a:extLst>
                <a:ext uri="{FF2B5EF4-FFF2-40B4-BE49-F238E27FC236}">
                  <a16:creationId xmlns:a16="http://schemas.microsoft.com/office/drawing/2014/main" id="{63B786CC-4E83-1147-9327-34F640DAE77F}"/>
                </a:ext>
              </a:extLst>
            </p:cNvPr>
            <p:cNvSpPr/>
            <p:nvPr/>
          </p:nvSpPr>
          <p:spPr>
            <a:xfrm>
              <a:off x="4097610" y="8517331"/>
              <a:ext cx="162298" cy="160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897"/>
                  </a:moveTo>
                  <a:lnTo>
                    <a:pt x="17949" y="21600"/>
                  </a:lnTo>
                  <a:lnTo>
                    <a:pt x="10800" y="14657"/>
                  </a:lnTo>
                  <a:lnTo>
                    <a:pt x="3955" y="21600"/>
                  </a:lnTo>
                  <a:lnTo>
                    <a:pt x="0" y="17897"/>
                  </a:lnTo>
                  <a:lnTo>
                    <a:pt x="7149" y="10954"/>
                  </a:lnTo>
                  <a:lnTo>
                    <a:pt x="0" y="3703"/>
                  </a:lnTo>
                  <a:lnTo>
                    <a:pt x="3955" y="0"/>
                  </a:lnTo>
                  <a:lnTo>
                    <a:pt x="10800" y="6943"/>
                  </a:lnTo>
                  <a:lnTo>
                    <a:pt x="17949" y="0"/>
                  </a:lnTo>
                  <a:lnTo>
                    <a:pt x="21600" y="3703"/>
                  </a:lnTo>
                  <a:lnTo>
                    <a:pt x="14755" y="10954"/>
                  </a:lnTo>
                  <a:lnTo>
                    <a:pt x="21600" y="1789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191919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2" name="Равно 14">
            <a:extLst>
              <a:ext uri="{FF2B5EF4-FFF2-40B4-BE49-F238E27FC236}">
                <a16:creationId xmlns:a16="http://schemas.microsoft.com/office/drawing/2014/main" id="{7A7650F2-A138-0E49-A60C-9D9787A95FA5}"/>
              </a:ext>
            </a:extLst>
          </p:cNvPr>
          <p:cNvSpPr/>
          <p:nvPr/>
        </p:nvSpPr>
        <p:spPr>
          <a:xfrm>
            <a:off x="13518370" y="5582010"/>
            <a:ext cx="907088" cy="544568"/>
          </a:xfrm>
          <a:prstGeom prst="mathEqual">
            <a:avLst>
              <a:gd name="adj1" fmla="val 17806"/>
              <a:gd name="adj2" fmla="val 1176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670878AA-79E7-974A-91B5-2DF39DF7BD7D}"/>
              </a:ext>
            </a:extLst>
          </p:cNvPr>
          <p:cNvSpPr txBox="1">
            <a:spLocks/>
          </p:cNvSpPr>
          <p:nvPr/>
        </p:nvSpPr>
        <p:spPr>
          <a:xfrm>
            <a:off x="14432246" y="4982046"/>
            <a:ext cx="4096205" cy="1199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10%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matrix bonus of personally sponsored members generated from 5 generations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prstClr val="white">
                  <a:lumMod val="85000"/>
                </a:prstClr>
              </a:solidFill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are at the $100 contribution tier, you earn match from the $100 Matrix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Shape">
            <a:extLst>
              <a:ext uri="{FF2B5EF4-FFF2-40B4-BE49-F238E27FC236}">
                <a16:creationId xmlns:a16="http://schemas.microsoft.com/office/drawing/2014/main" id="{C9A87215-AD54-FD49-B207-17522A8FC75D}"/>
              </a:ext>
            </a:extLst>
          </p:cNvPr>
          <p:cNvSpPr/>
          <p:nvPr/>
        </p:nvSpPr>
        <p:spPr>
          <a:xfrm>
            <a:off x="12170512" y="7279319"/>
            <a:ext cx="186863" cy="128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374"/>
                </a:moveTo>
                <a:lnTo>
                  <a:pt x="2218" y="6113"/>
                </a:lnTo>
                <a:lnTo>
                  <a:pt x="8582" y="15215"/>
                </a:lnTo>
                <a:lnTo>
                  <a:pt x="19382" y="0"/>
                </a:lnTo>
                <a:lnTo>
                  <a:pt x="21600" y="3532"/>
                </a:lnTo>
                <a:lnTo>
                  <a:pt x="8582" y="21600"/>
                </a:lnTo>
                <a:lnTo>
                  <a:pt x="0" y="9374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t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191919"/>
                </a:solidFill>
              </a:defRPr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</a:endParaRPr>
          </a:p>
        </p:txBody>
      </p:sp>
      <p:sp>
        <p:nvSpPr>
          <p:cNvPr id="115" name="Shape">
            <a:extLst>
              <a:ext uri="{FF2B5EF4-FFF2-40B4-BE49-F238E27FC236}">
                <a16:creationId xmlns:a16="http://schemas.microsoft.com/office/drawing/2014/main" id="{E34D2F0C-1C55-BB42-B5A1-A529DBD158AB}"/>
              </a:ext>
            </a:extLst>
          </p:cNvPr>
          <p:cNvSpPr/>
          <p:nvPr/>
        </p:nvSpPr>
        <p:spPr>
          <a:xfrm>
            <a:off x="12167048" y="7594372"/>
            <a:ext cx="186863" cy="128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374"/>
                </a:moveTo>
                <a:lnTo>
                  <a:pt x="2218" y="6113"/>
                </a:lnTo>
                <a:lnTo>
                  <a:pt x="8582" y="15215"/>
                </a:lnTo>
                <a:lnTo>
                  <a:pt x="19382" y="0"/>
                </a:lnTo>
                <a:lnTo>
                  <a:pt x="21600" y="3532"/>
                </a:lnTo>
                <a:lnTo>
                  <a:pt x="8582" y="21600"/>
                </a:lnTo>
                <a:lnTo>
                  <a:pt x="0" y="9374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t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191919"/>
                </a:solidFill>
              </a:defRPr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D8AED92E-57EB-4F07-B082-6EF425B8D58F}"/>
              </a:ext>
            </a:extLst>
          </p:cNvPr>
          <p:cNvSpPr/>
          <p:nvPr/>
        </p:nvSpPr>
        <p:spPr>
          <a:xfrm>
            <a:off x="9208743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A464DCC-80CE-4046-B2C6-3073F7571672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7498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8023" y="4866732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85446" y="4877203"/>
            <a:ext cx="78657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Pays on </a:t>
            </a:r>
            <a:r>
              <a:rPr sz="2450" spc="5" dirty="0">
                <a:solidFill>
                  <a:srgbClr val="FFFFFF"/>
                </a:solidFill>
                <a:latin typeface="Helvetica"/>
                <a:cs typeface="Helvetica"/>
              </a:rPr>
              <a:t>trading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rewards from </a:t>
            </a:r>
            <a:r>
              <a:rPr sz="2450" spc="5" dirty="0">
                <a:solidFill>
                  <a:srgbClr val="FFFFFF"/>
                </a:solidFill>
                <a:latin typeface="Helvetica"/>
                <a:cs typeface="Helvetica"/>
              </a:rPr>
              <a:t>all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members on each</a:t>
            </a:r>
            <a:r>
              <a:rPr sz="2450" spc="1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Helvetica"/>
                <a:cs typeface="Helvetica"/>
              </a:rPr>
              <a:t>level</a:t>
            </a:r>
            <a:endParaRPr sz="245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8023" y="5631107"/>
            <a:ext cx="85191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34010" indent="-321945">
              <a:lnSpc>
                <a:spcPct val="100000"/>
              </a:lnSpc>
              <a:spcBef>
                <a:spcPts val="120"/>
              </a:spcBef>
              <a:buChar char="•"/>
              <a:tabLst>
                <a:tab pos="334010" algn="l"/>
                <a:tab pos="334645" algn="l"/>
              </a:tabLst>
            </a:pP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Automatically earn from </a:t>
            </a:r>
            <a:r>
              <a:rPr sz="2450" spc="5" dirty="0">
                <a:solidFill>
                  <a:srgbClr val="FFFFFF"/>
                </a:solidFill>
                <a:latin typeface="Helvetica"/>
                <a:cs typeface="Helvetica"/>
              </a:rPr>
              <a:t>the trading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rewards on Level 1 </a:t>
            </a:r>
            <a:r>
              <a:rPr sz="2450" spc="15" dirty="0">
                <a:solidFill>
                  <a:srgbClr val="FFFFFF"/>
                </a:solidFill>
                <a:latin typeface="Helvetica"/>
                <a:cs typeface="Helvetica"/>
              </a:rPr>
              <a:t>&amp;</a:t>
            </a:r>
            <a:r>
              <a:rPr sz="2450" spc="-4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2</a:t>
            </a:r>
            <a:endParaRPr sz="245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8023" y="6374539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85446" y="6385011"/>
            <a:ext cx="70446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Levels 3-10 </a:t>
            </a:r>
            <a:r>
              <a:rPr sz="2450" spc="5" dirty="0">
                <a:solidFill>
                  <a:srgbClr val="FFFFFF"/>
                </a:solidFill>
                <a:latin typeface="Helvetica"/>
                <a:cs typeface="Helvetica"/>
              </a:rPr>
              <a:t>follow Matrix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rules </a:t>
            </a:r>
            <a:r>
              <a:rPr sz="2450" spc="5" dirty="0">
                <a:solidFill>
                  <a:srgbClr val="FFFFFF"/>
                </a:solidFill>
                <a:latin typeface="Helvetica"/>
                <a:cs typeface="Helvetica"/>
              </a:rPr>
              <a:t>to qualify for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Levels</a:t>
            </a:r>
            <a:endParaRPr sz="245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8023" y="7128443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85446" y="7138914"/>
            <a:ext cx="78479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FFFFFF"/>
                </a:solidFill>
                <a:latin typeface="Helvetica"/>
                <a:cs typeface="Helvetica"/>
              </a:rPr>
              <a:t>Full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dynamic compression pays up </a:t>
            </a:r>
            <a:r>
              <a:rPr sz="2450" spc="5" dirty="0">
                <a:solidFill>
                  <a:srgbClr val="FFFFFF"/>
                </a:solidFill>
                <a:latin typeface="Helvetica"/>
                <a:cs typeface="Helvetica"/>
              </a:rPr>
              <a:t>to qualified</a:t>
            </a:r>
            <a:r>
              <a:rPr sz="2450" spc="2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members</a:t>
            </a:r>
            <a:endParaRPr sz="24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98023" y="7882347"/>
            <a:ext cx="135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5446" y="7892818"/>
            <a:ext cx="37973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" dirty="0">
                <a:solidFill>
                  <a:srgbClr val="FFFFFF"/>
                </a:solidFill>
                <a:latin typeface="Helvetica"/>
                <a:cs typeface="Helvetica"/>
              </a:rPr>
              <a:t>No </a:t>
            </a:r>
            <a:r>
              <a:rPr sz="2450" spc="5" dirty="0">
                <a:solidFill>
                  <a:srgbClr val="FFFFFF"/>
                </a:solidFill>
                <a:latin typeface="Helvetica"/>
                <a:cs typeface="Helvetica"/>
              </a:rPr>
              <a:t>limit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on residual</a:t>
            </a:r>
            <a:r>
              <a:rPr sz="2450" spc="-7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income</a:t>
            </a:r>
            <a:endParaRPr sz="2450">
              <a:latin typeface="Helvetica"/>
              <a:cs typeface="Helvetic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58373" y="2024008"/>
            <a:ext cx="4694555" cy="8527415"/>
            <a:chOff x="3458373" y="2024008"/>
            <a:chExt cx="4694555" cy="8527415"/>
          </a:xfrm>
        </p:grpSpPr>
        <p:sp>
          <p:nvSpPr>
            <p:cNvPr id="16" name="object 16"/>
            <p:cNvSpPr/>
            <p:nvPr/>
          </p:nvSpPr>
          <p:spPr>
            <a:xfrm>
              <a:off x="3464255" y="2029767"/>
              <a:ext cx="4682490" cy="7249159"/>
            </a:xfrm>
            <a:custGeom>
              <a:avLst/>
              <a:gdLst/>
              <a:ahLst/>
              <a:cxnLst/>
              <a:rect l="l" t="t" r="r" b="b"/>
              <a:pathLst>
                <a:path w="4682490" h="7249159">
                  <a:moveTo>
                    <a:pt x="4138171" y="0"/>
                  </a:moveTo>
                  <a:lnTo>
                    <a:pt x="546464" y="0"/>
                  </a:lnTo>
                  <a:lnTo>
                    <a:pt x="473460" y="123"/>
                  </a:lnTo>
                  <a:lnTo>
                    <a:pt x="411321" y="987"/>
                  </a:lnTo>
                  <a:lnTo>
                    <a:pt x="357711" y="3333"/>
                  </a:lnTo>
                  <a:lnTo>
                    <a:pt x="310291" y="7901"/>
                  </a:lnTo>
                  <a:lnTo>
                    <a:pt x="266724" y="15432"/>
                  </a:lnTo>
                  <a:lnTo>
                    <a:pt x="224673" y="26667"/>
                  </a:lnTo>
                  <a:lnTo>
                    <a:pt x="180352" y="46585"/>
                  </a:lnTo>
                  <a:lnTo>
                    <a:pt x="139829" y="72467"/>
                  </a:lnTo>
                  <a:lnTo>
                    <a:pt x="103646" y="103769"/>
                  </a:lnTo>
                  <a:lnTo>
                    <a:pt x="72343" y="139953"/>
                  </a:lnTo>
                  <a:lnTo>
                    <a:pt x="46462" y="180475"/>
                  </a:lnTo>
                  <a:lnTo>
                    <a:pt x="26543" y="224797"/>
                  </a:lnTo>
                  <a:lnTo>
                    <a:pt x="15307" y="266848"/>
                  </a:lnTo>
                  <a:lnTo>
                    <a:pt x="7769" y="310414"/>
                  </a:lnTo>
                  <a:lnTo>
                    <a:pt x="3209" y="357532"/>
                  </a:lnTo>
                  <a:lnTo>
                    <a:pt x="864" y="410728"/>
                  </a:lnTo>
                  <a:lnTo>
                    <a:pt x="0" y="472184"/>
                  </a:lnTo>
                  <a:lnTo>
                    <a:pt x="0" y="6775437"/>
                  </a:lnTo>
                  <a:lnTo>
                    <a:pt x="864" y="6837575"/>
                  </a:lnTo>
                  <a:lnTo>
                    <a:pt x="3209" y="6891186"/>
                  </a:lnTo>
                  <a:lnTo>
                    <a:pt x="7793" y="6938695"/>
                  </a:lnTo>
                  <a:lnTo>
                    <a:pt x="15311" y="6982184"/>
                  </a:lnTo>
                  <a:lnTo>
                    <a:pt x="26543" y="7024223"/>
                  </a:lnTo>
                  <a:lnTo>
                    <a:pt x="46462" y="7068545"/>
                  </a:lnTo>
                  <a:lnTo>
                    <a:pt x="72343" y="7109068"/>
                  </a:lnTo>
                  <a:lnTo>
                    <a:pt x="103646" y="7145251"/>
                  </a:lnTo>
                  <a:lnTo>
                    <a:pt x="139829" y="7176554"/>
                  </a:lnTo>
                  <a:lnTo>
                    <a:pt x="180352" y="7202435"/>
                  </a:lnTo>
                  <a:lnTo>
                    <a:pt x="224673" y="7222353"/>
                  </a:lnTo>
                  <a:lnTo>
                    <a:pt x="266713" y="7233588"/>
                  </a:lnTo>
                  <a:lnTo>
                    <a:pt x="310201" y="7241119"/>
                  </a:lnTo>
                  <a:lnTo>
                    <a:pt x="357409" y="7245687"/>
                  </a:lnTo>
                  <a:lnTo>
                    <a:pt x="410605" y="7248033"/>
                  </a:lnTo>
                  <a:lnTo>
                    <a:pt x="472060" y="7248897"/>
                  </a:lnTo>
                  <a:lnTo>
                    <a:pt x="544045" y="7249021"/>
                  </a:lnTo>
                  <a:lnTo>
                    <a:pt x="4135751" y="7249021"/>
                  </a:lnTo>
                  <a:lnTo>
                    <a:pt x="4208755" y="7248897"/>
                  </a:lnTo>
                  <a:lnTo>
                    <a:pt x="4270894" y="7248033"/>
                  </a:lnTo>
                  <a:lnTo>
                    <a:pt x="4324504" y="7245687"/>
                  </a:lnTo>
                  <a:lnTo>
                    <a:pt x="4371925" y="7241119"/>
                  </a:lnTo>
                  <a:lnTo>
                    <a:pt x="4415491" y="7233588"/>
                  </a:lnTo>
                  <a:lnTo>
                    <a:pt x="4457542" y="7222353"/>
                  </a:lnTo>
                  <a:lnTo>
                    <a:pt x="4501863" y="7202435"/>
                  </a:lnTo>
                  <a:lnTo>
                    <a:pt x="4542386" y="7176554"/>
                  </a:lnTo>
                  <a:lnTo>
                    <a:pt x="4578569" y="7145251"/>
                  </a:lnTo>
                  <a:lnTo>
                    <a:pt x="4609872" y="7109068"/>
                  </a:lnTo>
                  <a:lnTo>
                    <a:pt x="4635753" y="7068545"/>
                  </a:lnTo>
                  <a:lnTo>
                    <a:pt x="4655672" y="7024223"/>
                  </a:lnTo>
                  <a:lnTo>
                    <a:pt x="4666909" y="6982172"/>
                  </a:lnTo>
                  <a:lnTo>
                    <a:pt x="4674446" y="6938606"/>
                  </a:lnTo>
                  <a:lnTo>
                    <a:pt x="4679005" y="6891488"/>
                  </a:lnTo>
                  <a:lnTo>
                    <a:pt x="4681351" y="6838292"/>
                  </a:lnTo>
                  <a:lnTo>
                    <a:pt x="4682215" y="6776837"/>
                  </a:lnTo>
                  <a:lnTo>
                    <a:pt x="4682196" y="472184"/>
                  </a:lnTo>
                  <a:lnTo>
                    <a:pt x="4681351" y="411445"/>
                  </a:lnTo>
                  <a:lnTo>
                    <a:pt x="4679005" y="357834"/>
                  </a:lnTo>
                  <a:lnTo>
                    <a:pt x="4674422" y="310325"/>
                  </a:lnTo>
                  <a:lnTo>
                    <a:pt x="4666904" y="266836"/>
                  </a:lnTo>
                  <a:lnTo>
                    <a:pt x="4655672" y="224797"/>
                  </a:lnTo>
                  <a:lnTo>
                    <a:pt x="4635753" y="180475"/>
                  </a:lnTo>
                  <a:lnTo>
                    <a:pt x="4609872" y="139953"/>
                  </a:lnTo>
                  <a:lnTo>
                    <a:pt x="4578569" y="103769"/>
                  </a:lnTo>
                  <a:lnTo>
                    <a:pt x="4542386" y="72467"/>
                  </a:lnTo>
                  <a:lnTo>
                    <a:pt x="4501863" y="46585"/>
                  </a:lnTo>
                  <a:lnTo>
                    <a:pt x="4457542" y="26667"/>
                  </a:lnTo>
                  <a:lnTo>
                    <a:pt x="4415503" y="15432"/>
                  </a:lnTo>
                  <a:lnTo>
                    <a:pt x="4372014" y="7901"/>
                  </a:lnTo>
                  <a:lnTo>
                    <a:pt x="4324807" y="3333"/>
                  </a:lnTo>
                  <a:lnTo>
                    <a:pt x="4271611" y="987"/>
                  </a:lnTo>
                  <a:lnTo>
                    <a:pt x="4210155" y="123"/>
                  </a:lnTo>
                  <a:lnTo>
                    <a:pt x="4138171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64132" y="2029767"/>
              <a:ext cx="4682490" cy="7249159"/>
            </a:xfrm>
            <a:custGeom>
              <a:avLst/>
              <a:gdLst/>
              <a:ahLst/>
              <a:cxnLst/>
              <a:rect l="l" t="t" r="r" b="b"/>
              <a:pathLst>
                <a:path w="4682490" h="7249159">
                  <a:moveTo>
                    <a:pt x="544168" y="0"/>
                  </a:moveTo>
                  <a:lnTo>
                    <a:pt x="4138293" y="0"/>
                  </a:lnTo>
                  <a:lnTo>
                    <a:pt x="4210278" y="123"/>
                  </a:lnTo>
                  <a:lnTo>
                    <a:pt x="4271733" y="987"/>
                  </a:lnTo>
                  <a:lnTo>
                    <a:pt x="4324930" y="3333"/>
                  </a:lnTo>
                  <a:lnTo>
                    <a:pt x="4372137" y="7901"/>
                  </a:lnTo>
                  <a:lnTo>
                    <a:pt x="4415625" y="15432"/>
                  </a:lnTo>
                  <a:lnTo>
                    <a:pt x="4457665" y="26666"/>
                  </a:lnTo>
                  <a:lnTo>
                    <a:pt x="4501986" y="46585"/>
                  </a:lnTo>
                  <a:lnTo>
                    <a:pt x="4542509" y="72466"/>
                  </a:lnTo>
                  <a:lnTo>
                    <a:pt x="4578692" y="103769"/>
                  </a:lnTo>
                  <a:lnTo>
                    <a:pt x="4609995" y="139952"/>
                  </a:lnTo>
                  <a:lnTo>
                    <a:pt x="4635876" y="180475"/>
                  </a:lnTo>
                  <a:lnTo>
                    <a:pt x="4655795" y="224796"/>
                  </a:lnTo>
                  <a:lnTo>
                    <a:pt x="4667030" y="266847"/>
                  </a:lnTo>
                  <a:lnTo>
                    <a:pt x="4674561" y="310414"/>
                  </a:lnTo>
                  <a:lnTo>
                    <a:pt x="4679129" y="357834"/>
                  </a:lnTo>
                  <a:lnTo>
                    <a:pt x="4681474" y="411445"/>
                  </a:lnTo>
                  <a:lnTo>
                    <a:pt x="4682339" y="473583"/>
                  </a:lnTo>
                  <a:lnTo>
                    <a:pt x="4682462" y="546587"/>
                  </a:lnTo>
                  <a:lnTo>
                    <a:pt x="4682462" y="6704852"/>
                  </a:lnTo>
                  <a:lnTo>
                    <a:pt x="4682339" y="6776837"/>
                  </a:lnTo>
                  <a:lnTo>
                    <a:pt x="4681474" y="6838292"/>
                  </a:lnTo>
                  <a:lnTo>
                    <a:pt x="4679129" y="6891488"/>
                  </a:lnTo>
                  <a:lnTo>
                    <a:pt x="4674561" y="6938695"/>
                  </a:lnTo>
                  <a:lnTo>
                    <a:pt x="4667030" y="6982184"/>
                  </a:lnTo>
                  <a:lnTo>
                    <a:pt x="4655795" y="7024223"/>
                  </a:lnTo>
                  <a:lnTo>
                    <a:pt x="4635876" y="7068545"/>
                  </a:lnTo>
                  <a:lnTo>
                    <a:pt x="4609995" y="7109068"/>
                  </a:lnTo>
                  <a:lnTo>
                    <a:pt x="4578692" y="7145251"/>
                  </a:lnTo>
                  <a:lnTo>
                    <a:pt x="4542509" y="7176554"/>
                  </a:lnTo>
                  <a:lnTo>
                    <a:pt x="4501986" y="7202435"/>
                  </a:lnTo>
                  <a:lnTo>
                    <a:pt x="4457665" y="7222353"/>
                  </a:lnTo>
                  <a:lnTo>
                    <a:pt x="4415614" y="7233588"/>
                  </a:lnTo>
                  <a:lnTo>
                    <a:pt x="4372047" y="7241119"/>
                  </a:lnTo>
                  <a:lnTo>
                    <a:pt x="4324627" y="7245687"/>
                  </a:lnTo>
                  <a:lnTo>
                    <a:pt x="4271017" y="7248033"/>
                  </a:lnTo>
                  <a:lnTo>
                    <a:pt x="4208878" y="7248897"/>
                  </a:lnTo>
                  <a:lnTo>
                    <a:pt x="4135875" y="7249021"/>
                  </a:lnTo>
                  <a:lnTo>
                    <a:pt x="544168" y="7249021"/>
                  </a:lnTo>
                  <a:lnTo>
                    <a:pt x="472183" y="7248897"/>
                  </a:lnTo>
                  <a:lnTo>
                    <a:pt x="410728" y="7248033"/>
                  </a:lnTo>
                  <a:lnTo>
                    <a:pt x="357531" y="7245687"/>
                  </a:lnTo>
                  <a:lnTo>
                    <a:pt x="310324" y="7241119"/>
                  </a:lnTo>
                  <a:lnTo>
                    <a:pt x="266836" y="7233588"/>
                  </a:lnTo>
                  <a:lnTo>
                    <a:pt x="224796" y="7222353"/>
                  </a:lnTo>
                  <a:lnTo>
                    <a:pt x="180475" y="7202435"/>
                  </a:lnTo>
                  <a:lnTo>
                    <a:pt x="139952" y="7176554"/>
                  </a:lnTo>
                  <a:lnTo>
                    <a:pt x="103769" y="7145251"/>
                  </a:lnTo>
                  <a:lnTo>
                    <a:pt x="72466" y="7109068"/>
                  </a:lnTo>
                  <a:lnTo>
                    <a:pt x="46585" y="7068545"/>
                  </a:lnTo>
                  <a:lnTo>
                    <a:pt x="26666" y="7024223"/>
                  </a:lnTo>
                  <a:lnTo>
                    <a:pt x="15432" y="6982172"/>
                  </a:lnTo>
                  <a:lnTo>
                    <a:pt x="7901" y="6938606"/>
                  </a:lnTo>
                  <a:lnTo>
                    <a:pt x="3333" y="6891186"/>
                  </a:lnTo>
                  <a:lnTo>
                    <a:pt x="987" y="6837575"/>
                  </a:lnTo>
                  <a:lnTo>
                    <a:pt x="123" y="6775437"/>
                  </a:lnTo>
                  <a:lnTo>
                    <a:pt x="0" y="6702433"/>
                  </a:lnTo>
                  <a:lnTo>
                    <a:pt x="0" y="544168"/>
                  </a:lnTo>
                  <a:lnTo>
                    <a:pt x="123" y="472183"/>
                  </a:lnTo>
                  <a:lnTo>
                    <a:pt x="987" y="410728"/>
                  </a:lnTo>
                  <a:lnTo>
                    <a:pt x="3333" y="357531"/>
                  </a:lnTo>
                  <a:lnTo>
                    <a:pt x="7901" y="310324"/>
                  </a:lnTo>
                  <a:lnTo>
                    <a:pt x="15432" y="266836"/>
                  </a:lnTo>
                  <a:lnTo>
                    <a:pt x="26666" y="224796"/>
                  </a:lnTo>
                  <a:lnTo>
                    <a:pt x="46585" y="180475"/>
                  </a:lnTo>
                  <a:lnTo>
                    <a:pt x="72466" y="139952"/>
                  </a:lnTo>
                  <a:lnTo>
                    <a:pt x="103769" y="103769"/>
                  </a:lnTo>
                  <a:lnTo>
                    <a:pt x="139952" y="72466"/>
                  </a:lnTo>
                  <a:lnTo>
                    <a:pt x="180475" y="46585"/>
                  </a:lnTo>
                  <a:lnTo>
                    <a:pt x="224796" y="26666"/>
                  </a:lnTo>
                  <a:lnTo>
                    <a:pt x="266847" y="15432"/>
                  </a:lnTo>
                  <a:lnTo>
                    <a:pt x="310414" y="7901"/>
                  </a:lnTo>
                  <a:lnTo>
                    <a:pt x="357834" y="3333"/>
                  </a:lnTo>
                  <a:lnTo>
                    <a:pt x="411445" y="987"/>
                  </a:lnTo>
                  <a:lnTo>
                    <a:pt x="473583" y="123"/>
                  </a:lnTo>
                  <a:lnTo>
                    <a:pt x="546587" y="0"/>
                  </a:lnTo>
                  <a:lnTo>
                    <a:pt x="544168" y="0"/>
                  </a:lnTo>
                  <a:close/>
                </a:path>
              </a:pathLst>
            </a:custGeom>
            <a:ln w="11517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58896" y="9284024"/>
              <a:ext cx="4692933" cy="12669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16484" y="2269952"/>
            <a:ext cx="10039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LEVEL</a:t>
            </a:r>
            <a:endParaRPr sz="24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12767" y="2269952"/>
            <a:ext cx="12306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3185">
              <a:lnSpc>
                <a:spcPct val="101000"/>
              </a:lnSpc>
              <a:spcBef>
                <a:spcPts val="95"/>
              </a:spcBef>
            </a:pPr>
            <a:r>
              <a:rPr sz="2450" spc="-5" dirty="0">
                <a:solidFill>
                  <a:srgbClr val="FFFFFF"/>
                </a:solidFill>
                <a:latin typeface="Helvetica"/>
                <a:cs typeface="Helvetica"/>
              </a:rPr>
              <a:t>Trading  </a:t>
            </a:r>
            <a:r>
              <a:rPr sz="2450" spc="10" dirty="0">
                <a:solidFill>
                  <a:srgbClr val="FFFFFF"/>
                </a:solidFill>
                <a:latin typeface="Helvetica"/>
                <a:cs typeface="Helvetica"/>
              </a:rPr>
              <a:t>Override</a:t>
            </a:r>
            <a:endParaRPr sz="2450">
              <a:latin typeface="Helvetica"/>
              <a:cs typeface="Helvetica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981325" y="3257374"/>
          <a:ext cx="3616325" cy="5821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471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450" b="1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1176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450" b="1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3.5%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571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450" b="1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477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450" b="1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477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5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450" b="1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3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9906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450" b="1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571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450" b="1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4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41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450" b="1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571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450" b="1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5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984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450" b="1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571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50" b="1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6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287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50" b="1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5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2450" b="1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7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795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2450" b="1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795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1571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450" b="1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8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223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450" b="1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1571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450" b="1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9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668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450" b="1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5621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450" b="1" spc="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10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9080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450" b="1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1%</a:t>
                      </a:r>
                      <a:endParaRPr sz="2450">
                        <a:latin typeface="Helvetica"/>
                        <a:cs typeface="Helvetic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9306387" y="2217598"/>
            <a:ext cx="5984875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spc="15" dirty="0">
                <a:solidFill>
                  <a:srgbClr val="FFC000"/>
                </a:solidFill>
                <a:latin typeface="Helvetica"/>
                <a:cs typeface="Helvetica"/>
              </a:rPr>
              <a:t>Residual </a:t>
            </a:r>
            <a:r>
              <a:rPr sz="2600" spc="20" dirty="0">
                <a:solidFill>
                  <a:srgbClr val="FFC000"/>
                </a:solidFill>
                <a:latin typeface="Helvetica"/>
                <a:cs typeface="Helvetica"/>
              </a:rPr>
              <a:t>Income pays </a:t>
            </a:r>
            <a:r>
              <a:rPr sz="2600" spc="15" dirty="0">
                <a:solidFill>
                  <a:srgbClr val="FFC000"/>
                </a:solidFill>
                <a:latin typeface="Helvetica"/>
                <a:cs typeface="Helvetica"/>
              </a:rPr>
              <a:t>out </a:t>
            </a:r>
            <a:r>
              <a:rPr sz="2600" spc="20" dirty="0">
                <a:solidFill>
                  <a:srgbClr val="FFC000"/>
                </a:solidFill>
                <a:latin typeface="Helvetica"/>
                <a:cs typeface="Helvetica"/>
              </a:rPr>
              <a:t>when any  member </a:t>
            </a:r>
            <a:r>
              <a:rPr sz="2600" spc="15" dirty="0">
                <a:solidFill>
                  <a:srgbClr val="FFC000"/>
                </a:solidFill>
                <a:latin typeface="Helvetica"/>
                <a:cs typeface="Helvetica"/>
              </a:rPr>
              <a:t>withdraws </a:t>
            </a:r>
            <a:r>
              <a:rPr sz="2600" spc="10" dirty="0">
                <a:solidFill>
                  <a:srgbClr val="FFC000"/>
                </a:solidFill>
                <a:latin typeface="Helvetica"/>
                <a:cs typeface="Helvetica"/>
              </a:rPr>
              <a:t>their </a:t>
            </a:r>
            <a:r>
              <a:rPr sz="2600" spc="15" dirty="0">
                <a:solidFill>
                  <a:srgbClr val="FFC000"/>
                </a:solidFill>
                <a:latin typeface="Helvetica"/>
                <a:cs typeface="Helvetica"/>
              </a:rPr>
              <a:t>trading</a:t>
            </a:r>
            <a:r>
              <a:rPr sz="2600" dirty="0">
                <a:solidFill>
                  <a:srgbClr val="FFC000"/>
                </a:solidFill>
                <a:latin typeface="Helvetica"/>
                <a:cs typeface="Helvetica"/>
              </a:rPr>
              <a:t> </a:t>
            </a:r>
            <a:r>
              <a:rPr sz="2600" spc="15" dirty="0">
                <a:solidFill>
                  <a:srgbClr val="FFC000"/>
                </a:solidFill>
                <a:latin typeface="Helvetica"/>
                <a:cs typeface="Helvetica"/>
              </a:rPr>
              <a:t>rewards</a:t>
            </a:r>
            <a:endParaRPr sz="2600">
              <a:latin typeface="Helvetica"/>
              <a:cs typeface="Helvetic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61474" y="3970315"/>
            <a:ext cx="5042535" cy="0"/>
          </a:xfrm>
          <a:custGeom>
            <a:avLst/>
            <a:gdLst/>
            <a:ahLst/>
            <a:cxnLst/>
            <a:rect l="l" t="t" r="r" b="b"/>
            <a:pathLst>
              <a:path w="5042534">
                <a:moveTo>
                  <a:pt x="0" y="0"/>
                </a:moveTo>
                <a:lnTo>
                  <a:pt x="5042167" y="0"/>
                </a:lnTo>
              </a:path>
            </a:pathLst>
          </a:custGeom>
          <a:ln w="1047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5703EAD1-FC8F-4210-9059-8C7699F159B8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UNILEVEL RESIDUAL TRADING BONUS</a:t>
            </a: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15B626ED-9684-408F-955A-86A9EEC118D7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ABEC12-11EA-AF4B-9D1B-E80A0C064A7A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1563108" y="2322307"/>
            <a:ext cx="1318785" cy="47788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74930" marR="5080" indent="-62865" algn="ctr">
              <a:lnSpc>
                <a:spcPct val="104200"/>
              </a:lnSpc>
              <a:spcBef>
                <a:spcPts val="60"/>
              </a:spcBef>
            </a:pPr>
            <a:r>
              <a:rPr sz="1450" spc="25" dirty="0">
                <a:solidFill>
                  <a:srgbClr val="FFFFFF"/>
                </a:solidFill>
                <a:latin typeface="Helvetica"/>
                <a:cs typeface="Helvetica"/>
              </a:rPr>
              <a:t>M</a:t>
            </a:r>
            <a:r>
              <a:rPr sz="1450" spc="-90" dirty="0">
                <a:solidFill>
                  <a:srgbClr val="FFFFFF"/>
                </a:solidFill>
                <a:latin typeface="Helvetica"/>
                <a:cs typeface="Helvetica"/>
              </a:rPr>
              <a:t>A</a:t>
            </a:r>
            <a:r>
              <a:rPr sz="1450" spc="15" dirty="0">
                <a:solidFill>
                  <a:srgbClr val="FFFFFF"/>
                </a:solidFill>
                <a:latin typeface="Helvetica"/>
                <a:cs typeface="Helvetica"/>
              </a:rPr>
              <a:t>TRIX</a:t>
            </a:r>
            <a:endParaRPr lang="en-US" sz="1450" spc="15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74930" marR="5080" indent="-62865" algn="ctr">
              <a:lnSpc>
                <a:spcPct val="104200"/>
              </a:lnSpc>
              <a:spcBef>
                <a:spcPts val="60"/>
              </a:spcBef>
            </a:pPr>
            <a:r>
              <a:rPr lang="en-US" sz="1450" spc="20" dirty="0">
                <a:solidFill>
                  <a:srgbClr val="FFFFFF"/>
                </a:solidFill>
                <a:latin typeface="Helvetica"/>
                <a:cs typeface="Helvetica"/>
              </a:rPr>
              <a:t>GENERATION</a:t>
            </a:r>
            <a:endParaRPr sz="1450" dirty="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08189" y="2322307"/>
            <a:ext cx="1418590" cy="481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98755">
              <a:lnSpc>
                <a:spcPct val="104200"/>
              </a:lnSpc>
              <a:spcBef>
                <a:spcPts val="60"/>
              </a:spcBef>
            </a:pPr>
            <a:r>
              <a:rPr sz="1450" spc="20" dirty="0">
                <a:solidFill>
                  <a:srgbClr val="FFFFFF"/>
                </a:solidFill>
                <a:latin typeface="Helvetica"/>
                <a:cs typeface="Helvetica"/>
              </a:rPr>
              <a:t>REFERRAL  REQUIREMENT</a:t>
            </a:r>
            <a:endParaRPr sz="1450" dirty="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05887" y="2322307"/>
            <a:ext cx="1666875" cy="47788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2270" marR="5080" indent="-370205" algn="ctr">
              <a:lnSpc>
                <a:spcPct val="104200"/>
              </a:lnSpc>
              <a:spcBef>
                <a:spcPts val="60"/>
              </a:spcBef>
            </a:pPr>
            <a:r>
              <a:rPr sz="1450" spc="-10" dirty="0">
                <a:solidFill>
                  <a:srgbClr val="FFFFFF"/>
                </a:solidFill>
                <a:latin typeface="Helvetica"/>
                <a:cs typeface="Helvetica"/>
              </a:rPr>
              <a:t>TOTAL</a:t>
            </a:r>
            <a:r>
              <a:rPr sz="1450" spc="-10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1450" spc="-105" dirty="0">
                <a:solidFill>
                  <a:srgbClr val="FFFFFF"/>
                </a:solidFill>
                <a:latin typeface="Helvetica"/>
                <a:cs typeface="Helvetica"/>
              </a:rPr>
              <a:t>FUNDED BY</a:t>
            </a:r>
          </a:p>
          <a:p>
            <a:pPr marL="382270" marR="5080" indent="-370205" algn="ctr">
              <a:lnSpc>
                <a:spcPct val="104200"/>
              </a:lnSpc>
              <a:spcBef>
                <a:spcPts val="60"/>
              </a:spcBef>
            </a:pPr>
            <a:r>
              <a:rPr sz="1450" spc="20" dirty="0">
                <a:solidFill>
                  <a:srgbClr val="FFFFFF"/>
                </a:solidFill>
                <a:latin typeface="Helvetica"/>
                <a:cs typeface="Helvetica"/>
              </a:rPr>
              <a:t>REFERRAL</a:t>
            </a:r>
            <a:r>
              <a:rPr lang="en-US" sz="1450" spc="20" dirty="0">
                <a:solidFill>
                  <a:srgbClr val="FFFFFF"/>
                </a:solidFill>
                <a:latin typeface="Helvetica"/>
                <a:cs typeface="Helvetica"/>
              </a:rPr>
              <a:t>S</a:t>
            </a:r>
            <a:endParaRPr sz="1450" dirty="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5353" y="2322307"/>
            <a:ext cx="1226820" cy="481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11454" marR="5080" indent="-199390">
              <a:lnSpc>
                <a:spcPct val="104200"/>
              </a:lnSpc>
              <a:spcBef>
                <a:spcPts val="60"/>
              </a:spcBef>
            </a:pPr>
            <a:r>
              <a:rPr sz="1450" spc="-10" dirty="0">
                <a:solidFill>
                  <a:srgbClr val="FFFFFF"/>
                </a:solidFill>
                <a:latin typeface="Helvetica"/>
                <a:cs typeface="Helvetica"/>
              </a:rPr>
              <a:t>TOTAL</a:t>
            </a:r>
            <a:r>
              <a:rPr sz="1450" spc="-10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Helvetica"/>
                <a:cs typeface="Helvetica"/>
              </a:rPr>
              <a:t>DAISY  </a:t>
            </a:r>
            <a:r>
              <a:rPr lang="en-US" sz="1450" spc="20" dirty="0">
                <a:solidFill>
                  <a:srgbClr val="FFFFFF"/>
                </a:solidFill>
                <a:latin typeface="Helvetica"/>
                <a:cs typeface="Helvetica"/>
              </a:rPr>
              <a:t>MEMBERS</a:t>
            </a:r>
            <a:endParaRPr sz="1450" dirty="0">
              <a:latin typeface="Helvetica"/>
              <a:cs typeface="Helvetica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621811"/>
              </p:ext>
            </p:extLst>
          </p:nvPr>
        </p:nvGraphicFramePr>
        <p:xfrm>
          <a:off x="11779252" y="3024156"/>
          <a:ext cx="6273798" cy="5747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6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051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6827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3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92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492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9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592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450" dirty="0">
                          <a:solidFill>
                            <a:srgbClr val="00FF00"/>
                          </a:solidFill>
                          <a:latin typeface="Helvetica"/>
                          <a:cs typeface="Helvetica"/>
                        </a:rPr>
                        <a:t>3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11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3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1000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27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113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592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450" dirty="0">
                          <a:solidFill>
                            <a:srgbClr val="00FF00"/>
                          </a:solidFill>
                          <a:latin typeface="Helvetica"/>
                          <a:cs typeface="Helvetica"/>
                        </a:rPr>
                        <a:t>4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303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6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2000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81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59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50" dirty="0">
                          <a:solidFill>
                            <a:srgbClr val="00FF00"/>
                          </a:solidFill>
                          <a:latin typeface="Helvetica"/>
                          <a:cs typeface="Helvetica"/>
                        </a:rPr>
                        <a:t>5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49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9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4000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243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592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50" dirty="0">
                          <a:solidFill>
                            <a:srgbClr val="00FF00"/>
                          </a:solidFill>
                          <a:latin typeface="Helvetica"/>
                          <a:cs typeface="Helvetica"/>
                        </a:rPr>
                        <a:t>6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748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12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8000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729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592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50" dirty="0">
                          <a:solidFill>
                            <a:srgbClr val="00FF00"/>
                          </a:solidFill>
                          <a:latin typeface="Helvetica"/>
                          <a:cs typeface="Helvetica"/>
                        </a:rPr>
                        <a:t>7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4859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15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16000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2187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592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50" dirty="0">
                          <a:solidFill>
                            <a:srgbClr val="00FF00"/>
                          </a:solidFill>
                          <a:latin typeface="Helvetica"/>
                          <a:cs typeface="Helvetica"/>
                        </a:rPr>
                        <a:t>8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049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18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32000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6561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1593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450" dirty="0">
                          <a:solidFill>
                            <a:srgbClr val="00FF00"/>
                          </a:solidFill>
                          <a:latin typeface="Helvetica"/>
                          <a:cs typeface="Helvetica"/>
                        </a:rPr>
                        <a:t>9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240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21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64000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19683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1592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50" spc="15" dirty="0">
                          <a:solidFill>
                            <a:srgbClr val="FFC500"/>
                          </a:solidFill>
                          <a:latin typeface="Helvetica"/>
                          <a:cs typeface="Helvetica"/>
                        </a:rPr>
                        <a:t>10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430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24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4370" algn="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128000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59049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1592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50" spc="-1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TOTAL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621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24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53415" algn="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5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128,000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5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88572</a:t>
                      </a:r>
                      <a:endParaRPr sz="1450">
                        <a:latin typeface="Helvetica"/>
                        <a:cs typeface="Helvetica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2878385" y="2824909"/>
            <a:ext cx="6701155" cy="1135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130"/>
              </a:spcBef>
            </a:pPr>
            <a:r>
              <a:rPr sz="3100" spc="20" dirty="0">
                <a:solidFill>
                  <a:srgbClr val="00FF00"/>
                </a:solidFill>
                <a:latin typeface="Helvetica"/>
                <a:cs typeface="Helvetica"/>
              </a:rPr>
              <a:t>UNLOCK ANY </a:t>
            </a:r>
            <a:r>
              <a:rPr sz="3100" spc="-20" dirty="0">
                <a:solidFill>
                  <a:srgbClr val="00FF00"/>
                </a:solidFill>
                <a:latin typeface="Helvetica"/>
                <a:cs typeface="Helvetica"/>
              </a:rPr>
              <a:t>MATRIX </a:t>
            </a:r>
            <a:r>
              <a:rPr sz="3100" spc="20" dirty="0">
                <a:solidFill>
                  <a:srgbClr val="00FF00"/>
                </a:solidFill>
                <a:latin typeface="Helvetica"/>
                <a:cs typeface="Helvetica"/>
              </a:rPr>
              <a:t>LEVELS</a:t>
            </a:r>
            <a:r>
              <a:rPr sz="3100" spc="-285" dirty="0">
                <a:solidFill>
                  <a:srgbClr val="00FF00"/>
                </a:solidFill>
                <a:latin typeface="Helvetica"/>
                <a:cs typeface="Helvetica"/>
              </a:rPr>
              <a:t> </a:t>
            </a:r>
            <a:r>
              <a:rPr sz="3100" spc="15" dirty="0">
                <a:solidFill>
                  <a:srgbClr val="00FF00"/>
                </a:solidFill>
                <a:latin typeface="Helvetica"/>
                <a:cs typeface="Helvetica"/>
              </a:rPr>
              <a:t>3-9</a:t>
            </a:r>
            <a:endParaRPr sz="3100">
              <a:latin typeface="Helvetica"/>
              <a:cs typeface="Helvetica"/>
            </a:endParaRPr>
          </a:p>
          <a:p>
            <a:pPr marL="38100" marR="30480" algn="ctr">
              <a:lnSpc>
                <a:spcPct val="100499"/>
              </a:lnSpc>
              <a:spcBef>
                <a:spcPts val="40"/>
              </a:spcBef>
            </a:pPr>
            <a:r>
              <a:rPr sz="2050" dirty="0">
                <a:solidFill>
                  <a:srgbClr val="FFFFFF"/>
                </a:solidFill>
                <a:latin typeface="Helvetica"/>
                <a:cs typeface="Helvetica"/>
              </a:rPr>
              <a:t>IN </a:t>
            </a:r>
            <a:r>
              <a:rPr sz="2050" spc="5" dirty="0">
                <a:solidFill>
                  <a:srgbClr val="FFFFFF"/>
                </a:solidFill>
                <a:latin typeface="Helvetica"/>
                <a:cs typeface="Helvetica"/>
              </a:rPr>
              <a:t>YOUR </a:t>
            </a:r>
            <a:r>
              <a:rPr sz="2050" spc="10" dirty="0">
                <a:solidFill>
                  <a:srgbClr val="FFFFFF"/>
                </a:solidFill>
                <a:latin typeface="Helvetica"/>
                <a:cs typeface="Helvetica"/>
              </a:rPr>
              <a:t>1</a:t>
            </a:r>
            <a:r>
              <a:rPr sz="2025" spc="15" baseline="18518" dirty="0">
                <a:solidFill>
                  <a:srgbClr val="FFFFFF"/>
                </a:solidFill>
                <a:latin typeface="Helvetica"/>
                <a:cs typeface="Helvetica"/>
              </a:rPr>
              <a:t>ST </a:t>
            </a:r>
            <a:r>
              <a:rPr sz="2050" spc="5" dirty="0">
                <a:solidFill>
                  <a:srgbClr val="FFFFFF"/>
                </a:solidFill>
                <a:latin typeface="Helvetica"/>
                <a:cs typeface="Helvetica"/>
              </a:rPr>
              <a:t>30 </a:t>
            </a:r>
            <a:r>
              <a:rPr sz="2050" spc="-25" dirty="0">
                <a:solidFill>
                  <a:srgbClr val="FFFFFF"/>
                </a:solidFill>
                <a:latin typeface="Helvetica"/>
                <a:cs typeface="Helvetica"/>
              </a:rPr>
              <a:t>DAYS, </a:t>
            </a:r>
            <a:r>
              <a:rPr sz="2050" spc="5" dirty="0">
                <a:solidFill>
                  <a:srgbClr val="FFFFFF"/>
                </a:solidFill>
                <a:latin typeface="Helvetica"/>
                <a:cs typeface="Helvetica"/>
              </a:rPr>
              <a:t>GET THE NEXT </a:t>
            </a:r>
            <a:r>
              <a:rPr sz="2050" spc="-25" dirty="0">
                <a:solidFill>
                  <a:srgbClr val="FFFFFF"/>
                </a:solidFill>
                <a:latin typeface="Helvetica"/>
                <a:cs typeface="Helvetica"/>
              </a:rPr>
              <a:t>MATRIX </a:t>
            </a:r>
            <a:r>
              <a:rPr sz="2050" spc="5" dirty="0">
                <a:solidFill>
                  <a:srgbClr val="FFFFFF"/>
                </a:solidFill>
                <a:latin typeface="Helvetica"/>
                <a:cs typeface="Helvetica"/>
              </a:rPr>
              <a:t>LEVEL  UNLOCKED </a:t>
            </a:r>
            <a:r>
              <a:rPr sz="2050" dirty="0">
                <a:solidFill>
                  <a:srgbClr val="FFFFFF"/>
                </a:solidFill>
                <a:latin typeface="Helvetica"/>
                <a:cs typeface="Helvetica"/>
              </a:rPr>
              <a:t>FOR</a:t>
            </a:r>
            <a:r>
              <a:rPr sz="2050" spc="-1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050" dirty="0">
                <a:solidFill>
                  <a:srgbClr val="FFFFFF"/>
                </a:solidFill>
                <a:latin typeface="Helvetica"/>
                <a:cs typeface="Helvetica"/>
              </a:rPr>
              <a:t>LIFE!</a:t>
            </a:r>
            <a:endParaRPr sz="2050">
              <a:latin typeface="Helvetica"/>
              <a:cs typeface="Helvetic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010892" y="7804248"/>
            <a:ext cx="1439545" cy="421868"/>
          </a:xfrm>
          <a:custGeom>
            <a:avLst/>
            <a:gdLst/>
            <a:ahLst/>
            <a:cxnLst/>
            <a:rect l="l" t="t" r="r" b="b"/>
            <a:pathLst>
              <a:path w="1439545" h="272415">
                <a:moveTo>
                  <a:pt x="1140707" y="0"/>
                </a:moveTo>
                <a:lnTo>
                  <a:pt x="1140707" y="68060"/>
                </a:lnTo>
                <a:lnTo>
                  <a:pt x="0" y="68060"/>
                </a:lnTo>
                <a:lnTo>
                  <a:pt x="0" y="204182"/>
                </a:lnTo>
                <a:lnTo>
                  <a:pt x="1140707" y="204182"/>
                </a:lnTo>
                <a:lnTo>
                  <a:pt x="1140707" y="272243"/>
                </a:lnTo>
                <a:lnTo>
                  <a:pt x="1439536" y="136121"/>
                </a:lnTo>
                <a:lnTo>
                  <a:pt x="1140707" y="0"/>
                </a:lnTo>
                <a:close/>
              </a:path>
            </a:pathLst>
          </a:custGeom>
          <a:solidFill>
            <a:srgbClr val="F2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68628" y="7258848"/>
            <a:ext cx="9120667" cy="24660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3100" b="1" spc="20" dirty="0">
                <a:solidFill>
                  <a:srgbClr val="FFC400"/>
                </a:solidFill>
                <a:latin typeface="Helvetica"/>
                <a:cs typeface="Helvetica"/>
              </a:rPr>
              <a:t>UNLOCK LEVEL </a:t>
            </a:r>
            <a:r>
              <a:rPr sz="3100" b="1" spc="15" dirty="0">
                <a:solidFill>
                  <a:srgbClr val="FFC400"/>
                </a:solidFill>
                <a:latin typeface="Helvetica"/>
                <a:cs typeface="Helvetica"/>
              </a:rPr>
              <a:t>10 </a:t>
            </a:r>
            <a:r>
              <a:rPr sz="3100" b="1" spc="10" dirty="0">
                <a:solidFill>
                  <a:srgbClr val="FFC400"/>
                </a:solidFill>
                <a:latin typeface="Helvetica"/>
                <a:cs typeface="Helvetica"/>
              </a:rPr>
              <a:t>IN </a:t>
            </a:r>
            <a:r>
              <a:rPr sz="3100" b="1" spc="20" dirty="0">
                <a:solidFill>
                  <a:srgbClr val="FFC400"/>
                </a:solidFill>
                <a:latin typeface="Helvetica"/>
                <a:cs typeface="Helvetica"/>
              </a:rPr>
              <a:t>YOUR 1</a:t>
            </a:r>
            <a:r>
              <a:rPr sz="3075" b="1" spc="30" baseline="18970" dirty="0">
                <a:solidFill>
                  <a:srgbClr val="FFC400"/>
                </a:solidFill>
                <a:latin typeface="Helvetica"/>
                <a:cs typeface="Helvetica"/>
              </a:rPr>
              <a:t>ST </a:t>
            </a:r>
            <a:r>
              <a:rPr sz="3100" b="1" spc="15" dirty="0">
                <a:solidFill>
                  <a:srgbClr val="FFC400"/>
                </a:solidFill>
                <a:latin typeface="Helvetica"/>
                <a:cs typeface="Helvetica"/>
              </a:rPr>
              <a:t>30</a:t>
            </a:r>
            <a:r>
              <a:rPr sz="3100" b="1" spc="-560" dirty="0">
                <a:solidFill>
                  <a:srgbClr val="FFC400"/>
                </a:solidFill>
                <a:latin typeface="Helvetica"/>
                <a:cs typeface="Helvetica"/>
              </a:rPr>
              <a:t> </a:t>
            </a:r>
            <a:r>
              <a:rPr sz="3100" b="1" spc="-40" dirty="0">
                <a:solidFill>
                  <a:srgbClr val="FFC400"/>
                </a:solidFill>
                <a:latin typeface="Helvetica"/>
                <a:cs typeface="Helvetica"/>
              </a:rPr>
              <a:t>DAYS</a:t>
            </a:r>
            <a:endParaRPr lang="en-US" sz="3100" b="1" spc="-40" dirty="0">
              <a:solidFill>
                <a:srgbClr val="FFC400"/>
              </a:solidFill>
              <a:latin typeface="Helvetica"/>
              <a:cs typeface="Helvetica"/>
            </a:endParaRPr>
          </a:p>
          <a:p>
            <a:pPr marL="38100">
              <a:spcBef>
                <a:spcPts val="130"/>
              </a:spcBef>
            </a:pPr>
            <a:endParaRPr sz="2800" dirty="0">
              <a:latin typeface="Helvetica"/>
              <a:cs typeface="Helvetica"/>
            </a:endParaRPr>
          </a:p>
          <a:p>
            <a:pPr marL="38100" marR="30480">
              <a:spcBef>
                <a:spcPts val="135"/>
              </a:spcBef>
            </a:pPr>
            <a:r>
              <a:rPr lang="en-US" sz="2400" spc="-10" dirty="0">
                <a:solidFill>
                  <a:srgbClr val="FFFFFF"/>
                </a:solidFill>
                <a:latin typeface="Helvetica"/>
                <a:cs typeface="Helvetica"/>
              </a:rPr>
              <a:t>GET </a:t>
            </a:r>
            <a:r>
              <a:rPr sz="2400" spc="-10" dirty="0">
                <a:solidFill>
                  <a:srgbClr val="FFFFFF"/>
                </a:solidFill>
                <a:latin typeface="Helvetica"/>
                <a:cs typeface="Helvetica"/>
              </a:rPr>
              <a:t>PROFIT</a:t>
            </a:r>
            <a:r>
              <a:rPr sz="2400" spc="-4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SHAR</a:t>
            </a:r>
            <a:r>
              <a:rPr lang="en-US" sz="2400" spc="-5" dirty="0">
                <a:solidFill>
                  <a:srgbClr val="FFFFFF"/>
                </a:solidFill>
                <a:latin typeface="Helvetica"/>
                <a:cs typeface="Helvetica"/>
              </a:rPr>
              <a:t>ING</a:t>
            </a:r>
            <a:r>
              <a:rPr sz="240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Helvetica"/>
                <a:cs typeface="Helvetica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endParaRPr lang="en-US" sz="2400" spc="-5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381000" marR="30480" indent="-3429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1.</a:t>
            </a:r>
            <a:r>
              <a:rPr lang="en-US" sz="2400" spc="-5" dirty="0">
                <a:solidFill>
                  <a:srgbClr val="FFFFFF"/>
                </a:solidFill>
                <a:latin typeface="Helvetica"/>
                <a:cs typeface="Helvetica"/>
              </a:rPr>
              <a:t>8</a:t>
            </a: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% </a:t>
            </a:r>
            <a:r>
              <a:rPr sz="2400" spc="-10" dirty="0">
                <a:solidFill>
                  <a:srgbClr val="FFFFFF"/>
                </a:solidFill>
                <a:latin typeface="Helvetica"/>
                <a:cs typeface="Helvetica"/>
              </a:rPr>
              <a:t>OF</a:t>
            </a:r>
            <a:r>
              <a:rPr sz="2400" spc="-12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ALL</a:t>
            </a:r>
            <a:r>
              <a:rPr sz="2400" spc="-8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spc="-80" dirty="0">
                <a:solidFill>
                  <a:srgbClr val="FFFFFF"/>
                </a:solidFill>
                <a:latin typeface="Helvetica"/>
                <a:cs typeface="Helvetica"/>
              </a:rPr>
              <a:t>GLOBAL </a:t>
            </a:r>
            <a:r>
              <a:rPr lang="en-US" sz="2400" spc="-10" dirty="0">
                <a:solidFill>
                  <a:srgbClr val="FFFFFF"/>
                </a:solidFill>
                <a:latin typeface="Helvetica"/>
                <a:cs typeface="Helvetica"/>
              </a:rPr>
              <a:t>CONTRIBUTIONS</a:t>
            </a:r>
          </a:p>
          <a:p>
            <a:pPr marL="381000" marR="30480" indent="-3429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Helvetica"/>
                <a:cs typeface="Helvetica"/>
              </a:rPr>
              <a:t>1.25% OF ALL GLOBAL TRADING PROFITS</a:t>
            </a:r>
          </a:p>
          <a:p>
            <a:pPr marL="381000" marR="30480" indent="-3429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FFFFFF"/>
                </a:solidFill>
                <a:latin typeface="Helvetica"/>
                <a:cs typeface="Helvetica"/>
              </a:rPr>
              <a:t>5% EQUITY SHARE OF ENDOTECH STOCK</a:t>
            </a:r>
            <a:endParaRPr sz="2400" dirty="0">
              <a:latin typeface="Helvetica"/>
              <a:cs typeface="Helvetic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71035" y="4129042"/>
            <a:ext cx="5258433" cy="3392862"/>
            <a:chOff x="6316757" y="4129042"/>
            <a:chExt cx="5258433" cy="3392862"/>
          </a:xfrm>
        </p:grpSpPr>
        <p:sp>
          <p:nvSpPr>
            <p:cNvPr id="26" name="object 26"/>
            <p:cNvSpPr/>
            <p:nvPr/>
          </p:nvSpPr>
          <p:spPr>
            <a:xfrm>
              <a:off x="11003235" y="4298009"/>
              <a:ext cx="0" cy="3223895"/>
            </a:xfrm>
            <a:custGeom>
              <a:avLst/>
              <a:gdLst/>
              <a:ahLst/>
              <a:cxnLst/>
              <a:rect l="l" t="t" r="r" b="b"/>
              <a:pathLst>
                <a:path h="3223895">
                  <a:moveTo>
                    <a:pt x="0" y="3223752"/>
                  </a:moveTo>
                  <a:lnTo>
                    <a:pt x="0" y="0"/>
                  </a:lnTo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988450" y="7496631"/>
              <a:ext cx="586740" cy="0"/>
            </a:xfrm>
            <a:custGeom>
              <a:avLst/>
              <a:gdLst/>
              <a:ahLst/>
              <a:cxnLst/>
              <a:rect l="l" t="t" r="r" b="b"/>
              <a:pathLst>
                <a:path w="586740">
                  <a:moveTo>
                    <a:pt x="0" y="0"/>
                  </a:moveTo>
                  <a:lnTo>
                    <a:pt x="586512" y="0"/>
                  </a:lnTo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988450" y="4324186"/>
              <a:ext cx="586740" cy="0"/>
            </a:xfrm>
            <a:custGeom>
              <a:avLst/>
              <a:gdLst/>
              <a:ahLst/>
              <a:cxnLst/>
              <a:rect l="l" t="t" r="r" b="b"/>
              <a:pathLst>
                <a:path w="586740">
                  <a:moveTo>
                    <a:pt x="0" y="0"/>
                  </a:moveTo>
                  <a:lnTo>
                    <a:pt x="586512" y="0"/>
                  </a:lnTo>
                </a:path>
              </a:pathLst>
            </a:custGeom>
            <a:ln w="523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16757" y="4129042"/>
              <a:ext cx="4659630" cy="1780539"/>
            </a:xfrm>
            <a:custGeom>
              <a:avLst/>
              <a:gdLst/>
              <a:ahLst/>
              <a:cxnLst/>
              <a:rect l="l" t="t" r="r" b="b"/>
              <a:pathLst>
                <a:path w="4659630" h="1780539">
                  <a:moveTo>
                    <a:pt x="0" y="0"/>
                  </a:moveTo>
                  <a:lnTo>
                    <a:pt x="0" y="1780050"/>
                  </a:lnTo>
                  <a:lnTo>
                    <a:pt x="4659543" y="1780050"/>
                  </a:lnTo>
                </a:path>
              </a:pathLst>
            </a:custGeom>
            <a:ln w="52354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27287" y="5882893"/>
              <a:ext cx="2354084" cy="525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">
            <a:extLst>
              <a:ext uri="{FF2B5EF4-FFF2-40B4-BE49-F238E27FC236}">
                <a16:creationId xmlns:a16="http://schemas.microsoft.com/office/drawing/2014/main" id="{0BDA3375-95A5-4CA2-BCF9-6488D28729ED}"/>
              </a:ext>
            </a:extLst>
          </p:cNvPr>
          <p:cNvSpPr txBox="1"/>
          <p:nvPr/>
        </p:nvSpPr>
        <p:spPr>
          <a:xfrm>
            <a:off x="3673062" y="196323"/>
            <a:ext cx="12594596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57150" algn="ctr" defTabSz="1109609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80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PACE SETTER </a:t>
            </a:r>
            <a:r>
              <a:rPr lang="en-US" sz="8000" b="1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GOLD</a:t>
            </a:r>
            <a:r>
              <a:rPr lang="en-US" sz="5280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 BONUS</a:t>
            </a:r>
            <a:endParaRPr kumimoji="0" sz="5280" b="0" i="0" u="none" strike="noStrike" kern="0" cap="none" spc="336" normalizeH="0" baseline="0" noProof="0" dirty="0">
              <a:ln>
                <a:noFill/>
              </a:ln>
              <a:gradFill flip="none" rotWithShape="1">
                <a:gsLst>
                  <a:gs pos="0">
                    <a:srgbClr val="FFDC00"/>
                  </a:gs>
                  <a:gs pos="100000">
                    <a:srgbClr val="FDB10E"/>
                  </a:gs>
                </a:gsLst>
                <a:lin ang="5400000" scaled="0"/>
              </a:gradFill>
              <a:effectLst/>
              <a:uLnTx/>
              <a:uFillTx/>
              <a:latin typeface="Franklin Gothic Medium" panose="020B0603020102020204" pitchFamily="34" charset="0"/>
            </a:endParaRPr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A5A2F124-5C70-4144-9F80-0F68D904A06E}"/>
              </a:ext>
            </a:extLst>
          </p:cNvPr>
          <p:cNvSpPr/>
          <p:nvPr/>
        </p:nvSpPr>
        <p:spPr>
          <a:xfrm>
            <a:off x="9045225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DAE22C-3C51-064E-B0EC-E12300EAC260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2045100" y="6724113"/>
            <a:ext cx="16127844" cy="9836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95300" indent="-457200">
              <a:lnSpc>
                <a:spcPct val="10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en-US" sz="3100" spc="20" dirty="0">
                <a:solidFill>
                  <a:srgbClr val="FFC400"/>
                </a:solidFill>
                <a:latin typeface="Helvetica"/>
                <a:cs typeface="Helvetica"/>
              </a:rPr>
              <a:t>HELP YOUR 3 X </a:t>
            </a:r>
            <a:r>
              <a:rPr lang="en-US" sz="3100" b="1" spc="20" dirty="0">
                <a:solidFill>
                  <a:srgbClr val="FFC400"/>
                </a:solidFill>
                <a:latin typeface="Helvetica"/>
                <a:cs typeface="Helvetica"/>
              </a:rPr>
              <a:t>DIRECTS </a:t>
            </a:r>
            <a:r>
              <a:rPr lang="en-US" sz="3100" spc="20" dirty="0">
                <a:solidFill>
                  <a:srgbClr val="FFC400"/>
                </a:solidFill>
                <a:latin typeface="Helvetica"/>
                <a:cs typeface="Helvetica"/>
              </a:rPr>
              <a:t>BECOME PACE SETTER GOLD QUALIFED.</a:t>
            </a:r>
          </a:p>
          <a:p>
            <a:pPr marL="495300" indent="-457200">
              <a:lnSpc>
                <a:spcPct val="10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en-US" sz="3100" spc="20" dirty="0">
                <a:solidFill>
                  <a:srgbClr val="FFC400"/>
                </a:solidFill>
                <a:latin typeface="Helvetica"/>
                <a:cs typeface="Helvetica"/>
              </a:rPr>
              <a:t>EVERY 3 NEW DIRECTS = 1 NEW SHARE in this profit sharing</a:t>
            </a:r>
            <a:endParaRPr sz="3100" dirty="0">
              <a:latin typeface="Helvetica"/>
              <a:cs typeface="Helvetica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0BDA3375-95A5-4CA2-BCF9-6488D28729ED}"/>
              </a:ext>
            </a:extLst>
          </p:cNvPr>
          <p:cNvSpPr txBox="1"/>
          <p:nvPr/>
        </p:nvSpPr>
        <p:spPr>
          <a:xfrm>
            <a:off x="2584450" y="196324"/>
            <a:ext cx="1368320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57150" algn="ctr" defTabSz="1109609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80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PACE SETTER </a:t>
            </a:r>
            <a:r>
              <a:rPr lang="en-US" sz="8000" b="1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LEADERSHIP</a:t>
            </a:r>
            <a:r>
              <a:rPr lang="en-US" sz="5280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 BONUS</a:t>
            </a:r>
            <a:endParaRPr kumimoji="0" sz="5280" b="0" i="0" u="none" strike="noStrike" kern="0" cap="none" spc="336" normalizeH="0" baseline="0" noProof="0" dirty="0">
              <a:ln>
                <a:noFill/>
              </a:ln>
              <a:gradFill flip="none" rotWithShape="1">
                <a:gsLst>
                  <a:gs pos="0">
                    <a:srgbClr val="FFDC00"/>
                  </a:gs>
                  <a:gs pos="100000">
                    <a:srgbClr val="FDB10E"/>
                  </a:gs>
                </a:gsLst>
                <a:lin ang="5400000" scaled="0"/>
              </a:gradFill>
              <a:effectLst/>
              <a:uLnTx/>
              <a:uFillTx/>
              <a:latin typeface="Franklin Gothic Medium" panose="020B06030201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DAE22C-3C51-064E-B0EC-E12300EAC260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  <p:pic>
        <p:nvPicPr>
          <p:cNvPr id="22" name="Google Shape;1276;p255" descr="Google Shape;1276;p255">
            <a:extLst>
              <a:ext uri="{FF2B5EF4-FFF2-40B4-BE49-F238E27FC236}">
                <a16:creationId xmlns:a16="http://schemas.microsoft.com/office/drawing/2014/main" id="{5A0E5291-E466-674A-BA8B-032B4DD0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372" y="2847085"/>
            <a:ext cx="738732" cy="8622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3" name="Google Shape;1279;p255">
            <a:extLst>
              <a:ext uri="{FF2B5EF4-FFF2-40B4-BE49-F238E27FC236}">
                <a16:creationId xmlns:a16="http://schemas.microsoft.com/office/drawing/2014/main" id="{C6B12DFB-1038-3B43-A0A7-D430F93B4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622" y="4846410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5" name="Google Shape;1279;p255">
            <a:extLst>
              <a:ext uri="{FF2B5EF4-FFF2-40B4-BE49-F238E27FC236}">
                <a16:creationId xmlns:a16="http://schemas.microsoft.com/office/drawing/2014/main" id="{9D40D627-1722-294C-973C-1248898C9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0070" y="4823917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3" name="Google Shape;1279;p255">
            <a:extLst>
              <a:ext uri="{FF2B5EF4-FFF2-40B4-BE49-F238E27FC236}">
                <a16:creationId xmlns:a16="http://schemas.microsoft.com/office/drawing/2014/main" id="{EC5D486A-8D7D-524A-A503-74DE093DC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50513" y="4823917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6" name="Google Shape;1264;p254">
            <a:extLst>
              <a:ext uri="{FF2B5EF4-FFF2-40B4-BE49-F238E27FC236}">
                <a16:creationId xmlns:a16="http://schemas.microsoft.com/office/drawing/2014/main" id="{6DD2A24C-BE1B-D542-9854-41D1D1588EF8}"/>
              </a:ext>
            </a:extLst>
          </p:cNvPr>
          <p:cNvSpPr txBox="1"/>
          <p:nvPr/>
        </p:nvSpPr>
        <p:spPr>
          <a:xfrm>
            <a:off x="6222755" y="2161913"/>
            <a:ext cx="6750814" cy="68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958" dirty="0">
                <a:solidFill>
                  <a:srgbClr val="FFAE15"/>
                </a:solidFill>
              </a:rPr>
              <a:t>YOU </a:t>
            </a:r>
            <a:endParaRPr lang="ru-RU" sz="3958" dirty="0">
              <a:solidFill>
                <a:srgbClr val="FFAE1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4D8923-A2B3-6546-A936-0592430A6514}"/>
              </a:ext>
            </a:extLst>
          </p:cNvPr>
          <p:cNvSpPr txBox="1"/>
          <p:nvPr/>
        </p:nvSpPr>
        <p:spPr>
          <a:xfrm>
            <a:off x="4989313" y="5712317"/>
            <a:ext cx="341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PACE SETTER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GOLD QUALIFED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1CB8CB-1BF0-6842-A6D7-A50982D0E49C}"/>
              </a:ext>
            </a:extLst>
          </p:cNvPr>
          <p:cNvSpPr txBox="1"/>
          <p:nvPr/>
        </p:nvSpPr>
        <p:spPr>
          <a:xfrm>
            <a:off x="10688158" y="5753441"/>
            <a:ext cx="341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PACE SETTER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GOLD QUALIFED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907CD2-9FB4-6347-9394-145E541CC6FA}"/>
              </a:ext>
            </a:extLst>
          </p:cNvPr>
          <p:cNvSpPr txBox="1"/>
          <p:nvPr/>
        </p:nvSpPr>
        <p:spPr>
          <a:xfrm>
            <a:off x="8011915" y="5712317"/>
            <a:ext cx="341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PACE SETTER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GOLD QUALIFED</a:t>
            </a:r>
          </a:p>
        </p:txBody>
      </p:sp>
      <p:sp>
        <p:nvSpPr>
          <p:cNvPr id="40" name="Google Shape;1264;p254">
            <a:extLst>
              <a:ext uri="{FF2B5EF4-FFF2-40B4-BE49-F238E27FC236}">
                <a16:creationId xmlns:a16="http://schemas.microsoft.com/office/drawing/2014/main" id="{0D84C53C-E7FB-BC41-9DED-284A5AE33B94}"/>
              </a:ext>
            </a:extLst>
          </p:cNvPr>
          <p:cNvSpPr txBox="1"/>
          <p:nvPr/>
        </p:nvSpPr>
        <p:spPr>
          <a:xfrm>
            <a:off x="9446386" y="3325516"/>
            <a:ext cx="5903300" cy="56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200" b="1" dirty="0">
                <a:solidFill>
                  <a:srgbClr val="FFAE15"/>
                </a:solidFill>
              </a:rPr>
              <a:t>Your 3 DIRECT RECRUITS </a:t>
            </a:r>
            <a:endParaRPr lang="ru-RU" sz="3200" b="1" dirty="0">
              <a:solidFill>
                <a:srgbClr val="FFAE1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AFB28-8D3A-B54C-B34B-3C5FCC4A4053}"/>
              </a:ext>
            </a:extLst>
          </p:cNvPr>
          <p:cNvSpPr txBox="1"/>
          <p:nvPr/>
        </p:nvSpPr>
        <p:spPr>
          <a:xfrm>
            <a:off x="6556609" y="5264871"/>
            <a:ext cx="10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91C3D3-CF94-9D40-9705-F0D8969840DA}"/>
              </a:ext>
            </a:extLst>
          </p:cNvPr>
          <p:cNvSpPr txBox="1"/>
          <p:nvPr/>
        </p:nvSpPr>
        <p:spPr>
          <a:xfrm>
            <a:off x="9310808" y="5248063"/>
            <a:ext cx="10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511B99-000E-B34B-AC6D-FF95E635071C}"/>
              </a:ext>
            </a:extLst>
          </p:cNvPr>
          <p:cNvSpPr txBox="1"/>
          <p:nvPr/>
        </p:nvSpPr>
        <p:spPr>
          <a:xfrm>
            <a:off x="12053368" y="5224503"/>
            <a:ext cx="10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62A626-A2D6-5E4C-8D61-6C078CA30B12}"/>
              </a:ext>
            </a:extLst>
          </p:cNvPr>
          <p:cNvSpPr/>
          <p:nvPr/>
        </p:nvSpPr>
        <p:spPr>
          <a:xfrm>
            <a:off x="4989313" y="8141496"/>
            <a:ext cx="10052050" cy="21085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marR="30480" algn="ctr">
              <a:spcBef>
                <a:spcPts val="135"/>
              </a:spcBef>
            </a:pP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GET ‘</a:t>
            </a:r>
            <a:r>
              <a:rPr lang="en-US" sz="2400" b="1" spc="-10" dirty="0">
                <a:solidFill>
                  <a:srgbClr val="FFFFFF"/>
                </a:solidFill>
                <a:latin typeface="Helvetica"/>
              </a:rPr>
              <a:t>ADDITIONAL’</a:t>
            </a: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 PROFIT SHARING IN </a:t>
            </a:r>
          </a:p>
          <a:p>
            <a:pPr marL="381000" marR="30480" indent="-342900" algn="ctr">
              <a:lnSpc>
                <a:spcPct val="15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1.8% OF ALL GLOBAL CROWD FUNDING </a:t>
            </a:r>
          </a:p>
          <a:p>
            <a:pPr marL="381000" marR="30480" indent="-342900" algn="ctr">
              <a:lnSpc>
                <a:spcPct val="15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1.25% OF ALL GLOBAL TRADING PROFITS</a:t>
            </a:r>
          </a:p>
          <a:p>
            <a:pPr marL="381000" marR="30480" indent="-342900" algn="ctr">
              <a:lnSpc>
                <a:spcPct val="15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5% EQUITY SHARE OF ENDOTECH STOCK</a:t>
            </a:r>
          </a:p>
        </p:txBody>
      </p:sp>
    </p:spTree>
    <p:extLst>
      <p:ext uri="{BB962C8B-B14F-4D97-AF65-F5344CB8AC3E}">
        <p14:creationId xmlns:p14="http://schemas.microsoft.com/office/powerpoint/2010/main" val="322914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37" grpId="0"/>
      <p:bldP spid="38" grpId="0"/>
      <p:bldP spid="7" grpId="0"/>
      <p:bldP spid="41" grpId="0"/>
      <p:bldP spid="42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2323581" y="6415625"/>
            <a:ext cx="14581281" cy="282801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en-US" sz="3100" spc="20" dirty="0">
                <a:solidFill>
                  <a:srgbClr val="FFC400"/>
                </a:solidFill>
                <a:latin typeface="Helvetica"/>
                <a:cs typeface="Helvetica"/>
              </a:rPr>
              <a:t>HELP YOUR </a:t>
            </a:r>
            <a:r>
              <a:rPr lang="en-US" sz="3100" b="1" spc="20" dirty="0">
                <a:solidFill>
                  <a:srgbClr val="FFC400"/>
                </a:solidFill>
                <a:latin typeface="Helvetica"/>
                <a:cs typeface="Helvetica"/>
              </a:rPr>
              <a:t>3 DIRECTS = 1 SHARE</a:t>
            </a:r>
          </a:p>
          <a:p>
            <a:pPr marL="38100">
              <a:lnSpc>
                <a:spcPct val="100000"/>
              </a:lnSpc>
              <a:spcBef>
                <a:spcPts val="130"/>
              </a:spcBef>
            </a:pPr>
            <a:endParaRPr sz="3100" dirty="0">
              <a:latin typeface="Helvetica"/>
              <a:cs typeface="Helvetica"/>
            </a:endParaRPr>
          </a:p>
          <a:p>
            <a:pPr marL="38100" marR="30480">
              <a:spcBef>
                <a:spcPts val="135"/>
              </a:spcBef>
            </a:pP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GET ‘</a:t>
            </a:r>
            <a:r>
              <a:rPr lang="en-US" sz="2400" b="1" spc="-10" dirty="0">
                <a:solidFill>
                  <a:srgbClr val="FFFFFF"/>
                </a:solidFill>
                <a:latin typeface="Helvetica"/>
              </a:rPr>
              <a:t>ADDITIONAL’</a:t>
            </a: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Helvetica"/>
              </a:rPr>
              <a:t>PROFIT SHAR</a:t>
            </a: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ING</a:t>
            </a:r>
            <a:r>
              <a:rPr sz="2400" spc="-10" dirty="0">
                <a:solidFill>
                  <a:srgbClr val="FFFFFF"/>
                </a:solidFill>
                <a:latin typeface="Helvetica"/>
              </a:rPr>
              <a:t> IN </a:t>
            </a:r>
            <a:endParaRPr lang="en-US" sz="2400" spc="-10" dirty="0">
              <a:solidFill>
                <a:srgbClr val="FFFFFF"/>
              </a:solidFill>
              <a:latin typeface="Helvetica"/>
            </a:endParaRPr>
          </a:p>
          <a:p>
            <a:pPr marL="381000" marR="30480" indent="-3429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sz="2400" spc="-10" dirty="0">
                <a:solidFill>
                  <a:srgbClr val="FFFFFF"/>
                </a:solidFill>
                <a:latin typeface="Helvetica"/>
              </a:rPr>
              <a:t>1.</a:t>
            </a: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8</a:t>
            </a:r>
            <a:r>
              <a:rPr sz="2400" spc="-10" dirty="0">
                <a:solidFill>
                  <a:srgbClr val="FFFFFF"/>
                </a:solidFill>
                <a:latin typeface="Helvetica"/>
              </a:rPr>
              <a:t>% OF ALL </a:t>
            </a: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GLOBAL </a:t>
            </a:r>
            <a:r>
              <a:rPr sz="2400" spc="-10" dirty="0">
                <a:solidFill>
                  <a:srgbClr val="FFFFFF"/>
                </a:solidFill>
                <a:latin typeface="Helvetica"/>
              </a:rPr>
              <a:t>CROWD FUND</a:t>
            </a: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ING </a:t>
            </a:r>
          </a:p>
          <a:p>
            <a:pPr marL="381000" marR="30480" indent="-342900">
              <a:lnSpc>
                <a:spcPct val="15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1.25% OF ALL GLOBAL TRADING PROFITS</a:t>
            </a:r>
          </a:p>
          <a:p>
            <a:pPr marL="381000" marR="30480" indent="-342900">
              <a:lnSpc>
                <a:spcPct val="15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Helvetica"/>
              </a:rPr>
              <a:t>5% EQUITY SHARE OF ENDOTECH STOCK</a:t>
            </a:r>
            <a:endParaRPr sz="2400" spc="-10" dirty="0">
              <a:solidFill>
                <a:srgbClr val="FFFFFF"/>
              </a:solidFill>
              <a:latin typeface="Helvetica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0BDA3375-95A5-4CA2-BCF9-6488D28729ED}"/>
              </a:ext>
            </a:extLst>
          </p:cNvPr>
          <p:cNvSpPr txBox="1"/>
          <p:nvPr/>
        </p:nvSpPr>
        <p:spPr>
          <a:xfrm>
            <a:off x="374650" y="273466"/>
            <a:ext cx="19729450" cy="110799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57150" algn="ctr" defTabSz="1109609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80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PACE SETTER </a:t>
            </a:r>
            <a:r>
              <a:rPr lang="en-US" sz="8000" b="1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GOLD</a:t>
            </a:r>
            <a:r>
              <a:rPr lang="en-US" sz="5280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 &amp; </a:t>
            </a:r>
            <a:r>
              <a:rPr lang="en-US" sz="8000" b="1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LEADERSHIP</a:t>
            </a:r>
            <a:r>
              <a:rPr lang="en-US" sz="5280" kern="0" spc="336" dirty="0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  <a:latin typeface="Franklin Gothic Medium" panose="020B0603020102020204" pitchFamily="34" charset="0"/>
              </a:rPr>
              <a:t> BONUS</a:t>
            </a:r>
            <a:endParaRPr kumimoji="0" sz="5280" b="0" i="0" u="none" strike="noStrike" kern="0" cap="none" spc="336" normalizeH="0" baseline="0" noProof="0" dirty="0">
              <a:ln>
                <a:noFill/>
              </a:ln>
              <a:gradFill flip="none" rotWithShape="1">
                <a:gsLst>
                  <a:gs pos="0">
                    <a:srgbClr val="FFDC00"/>
                  </a:gs>
                  <a:gs pos="100000">
                    <a:srgbClr val="FDB10E"/>
                  </a:gs>
                </a:gsLst>
                <a:lin ang="5400000" scaled="0"/>
              </a:gradFill>
              <a:effectLst/>
              <a:uLnTx/>
              <a:uFillTx/>
              <a:latin typeface="Franklin Gothic Medium" panose="020B0603020102020204" pitchFamily="34" charset="0"/>
            </a:endParaRPr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A5A2F124-5C70-4144-9F80-0F68D904A06E}"/>
              </a:ext>
            </a:extLst>
          </p:cNvPr>
          <p:cNvSpPr/>
          <p:nvPr/>
        </p:nvSpPr>
        <p:spPr>
          <a:xfrm>
            <a:off x="9480543" y="1616075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DAE22C-3C51-064E-B0EC-E12300EAC260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  <p:pic>
        <p:nvPicPr>
          <p:cNvPr id="22" name="Google Shape;1276;p255" descr="Google Shape;1276;p255">
            <a:extLst>
              <a:ext uri="{FF2B5EF4-FFF2-40B4-BE49-F238E27FC236}">
                <a16:creationId xmlns:a16="http://schemas.microsoft.com/office/drawing/2014/main" id="{5A0E5291-E466-674A-BA8B-032B4DD0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2705" y="2613213"/>
            <a:ext cx="738732" cy="8622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3" name="Google Shape;1279;p255">
            <a:extLst>
              <a:ext uri="{FF2B5EF4-FFF2-40B4-BE49-F238E27FC236}">
                <a16:creationId xmlns:a16="http://schemas.microsoft.com/office/drawing/2014/main" id="{C6B12DFB-1038-3B43-A0A7-D430F93B4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91955" y="4612538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5" name="Google Shape;1279;p255">
            <a:extLst>
              <a:ext uri="{FF2B5EF4-FFF2-40B4-BE49-F238E27FC236}">
                <a16:creationId xmlns:a16="http://schemas.microsoft.com/office/drawing/2014/main" id="{9D40D627-1722-294C-973C-1248898C9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92403" y="4590045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3" name="Google Shape;1279;p255">
            <a:extLst>
              <a:ext uri="{FF2B5EF4-FFF2-40B4-BE49-F238E27FC236}">
                <a16:creationId xmlns:a16="http://schemas.microsoft.com/office/drawing/2014/main" id="{EC5D486A-8D7D-524A-A503-74DE093DC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02846" y="4590045"/>
            <a:ext cx="585377" cy="6851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6" name="Google Shape;1264;p254">
            <a:extLst>
              <a:ext uri="{FF2B5EF4-FFF2-40B4-BE49-F238E27FC236}">
                <a16:creationId xmlns:a16="http://schemas.microsoft.com/office/drawing/2014/main" id="{6DD2A24C-BE1B-D542-9854-41D1D1588EF8}"/>
              </a:ext>
            </a:extLst>
          </p:cNvPr>
          <p:cNvSpPr txBox="1"/>
          <p:nvPr/>
        </p:nvSpPr>
        <p:spPr>
          <a:xfrm>
            <a:off x="11475088" y="1928041"/>
            <a:ext cx="6750814" cy="68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958" dirty="0">
                <a:solidFill>
                  <a:srgbClr val="FFAE15"/>
                </a:solidFill>
              </a:rPr>
              <a:t>YOU </a:t>
            </a:r>
            <a:endParaRPr lang="ru-RU" sz="3958" dirty="0">
              <a:solidFill>
                <a:srgbClr val="FFAE1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4D8923-A2B3-6546-A936-0592430A6514}"/>
              </a:ext>
            </a:extLst>
          </p:cNvPr>
          <p:cNvSpPr txBox="1"/>
          <p:nvPr/>
        </p:nvSpPr>
        <p:spPr>
          <a:xfrm>
            <a:off x="10241646" y="5478445"/>
            <a:ext cx="341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PACE SETTER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GOLD QUALIFED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1CB8CB-1BF0-6842-A6D7-A50982D0E49C}"/>
              </a:ext>
            </a:extLst>
          </p:cNvPr>
          <p:cNvSpPr txBox="1"/>
          <p:nvPr/>
        </p:nvSpPr>
        <p:spPr>
          <a:xfrm>
            <a:off x="15940491" y="5519569"/>
            <a:ext cx="341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PACE SETTER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GOLD QUALIFED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907CD2-9FB4-6347-9394-145E541CC6FA}"/>
              </a:ext>
            </a:extLst>
          </p:cNvPr>
          <p:cNvSpPr txBox="1"/>
          <p:nvPr/>
        </p:nvSpPr>
        <p:spPr>
          <a:xfrm>
            <a:off x="13264248" y="5478445"/>
            <a:ext cx="341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PACE SETTER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GOLD QUALIFED</a:t>
            </a:r>
          </a:p>
        </p:txBody>
      </p:sp>
      <p:sp>
        <p:nvSpPr>
          <p:cNvPr id="40" name="Google Shape;1264;p254">
            <a:extLst>
              <a:ext uri="{FF2B5EF4-FFF2-40B4-BE49-F238E27FC236}">
                <a16:creationId xmlns:a16="http://schemas.microsoft.com/office/drawing/2014/main" id="{0D84C53C-E7FB-BC41-9DED-284A5AE33B94}"/>
              </a:ext>
            </a:extLst>
          </p:cNvPr>
          <p:cNvSpPr txBox="1"/>
          <p:nvPr/>
        </p:nvSpPr>
        <p:spPr>
          <a:xfrm>
            <a:off x="15073668" y="3435637"/>
            <a:ext cx="6750814" cy="1060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200" b="1" dirty="0">
                <a:solidFill>
                  <a:srgbClr val="FFAE15"/>
                </a:solidFill>
              </a:rPr>
              <a:t>Your 3 DIRECT </a:t>
            </a:r>
          </a:p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200" b="1" dirty="0">
                <a:solidFill>
                  <a:srgbClr val="FFAE15"/>
                </a:solidFill>
              </a:rPr>
              <a:t>RECRUITS </a:t>
            </a:r>
            <a:endParaRPr lang="ru-RU" sz="3200" b="1" dirty="0">
              <a:solidFill>
                <a:srgbClr val="FFAE1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AFB28-8D3A-B54C-B34B-3C5FCC4A4053}"/>
              </a:ext>
            </a:extLst>
          </p:cNvPr>
          <p:cNvSpPr txBox="1"/>
          <p:nvPr/>
        </p:nvSpPr>
        <p:spPr>
          <a:xfrm>
            <a:off x="11808942" y="5030999"/>
            <a:ext cx="10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91C3D3-CF94-9D40-9705-F0D8969840DA}"/>
              </a:ext>
            </a:extLst>
          </p:cNvPr>
          <p:cNvSpPr txBox="1"/>
          <p:nvPr/>
        </p:nvSpPr>
        <p:spPr>
          <a:xfrm>
            <a:off x="14563141" y="5014191"/>
            <a:ext cx="10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511B99-000E-B34B-AC6D-FF95E635071C}"/>
              </a:ext>
            </a:extLst>
          </p:cNvPr>
          <p:cNvSpPr txBox="1"/>
          <p:nvPr/>
        </p:nvSpPr>
        <p:spPr>
          <a:xfrm>
            <a:off x="17305701" y="4990631"/>
            <a:ext cx="10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32FCE65B-667C-F049-96AE-8B41DD544DE0}"/>
              </a:ext>
            </a:extLst>
          </p:cNvPr>
          <p:cNvSpPr txBox="1"/>
          <p:nvPr/>
        </p:nvSpPr>
        <p:spPr>
          <a:xfrm>
            <a:off x="1830772" y="4522119"/>
            <a:ext cx="2273969" cy="52533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74930" marR="5080" indent="-62865" algn="ctr">
              <a:lnSpc>
                <a:spcPct val="104200"/>
              </a:lnSpc>
              <a:spcBef>
                <a:spcPts val="60"/>
              </a:spcBef>
            </a:pPr>
            <a:r>
              <a:rPr sz="1600" b="1" spc="25" dirty="0">
                <a:solidFill>
                  <a:srgbClr val="FFFFFF"/>
                </a:solidFill>
                <a:latin typeface="Helvetica"/>
                <a:cs typeface="Helvetica"/>
              </a:rPr>
              <a:t>M</a:t>
            </a:r>
            <a:r>
              <a:rPr sz="1600" b="1" spc="-90" dirty="0">
                <a:solidFill>
                  <a:srgbClr val="FFFFFF"/>
                </a:solidFill>
                <a:latin typeface="Helvetica"/>
                <a:cs typeface="Helvetica"/>
              </a:rPr>
              <a:t>A</a:t>
            </a:r>
            <a:r>
              <a:rPr sz="1600" b="1" spc="15" dirty="0">
                <a:solidFill>
                  <a:srgbClr val="FFFFFF"/>
                </a:solidFill>
                <a:latin typeface="Helvetica"/>
                <a:cs typeface="Helvetica"/>
              </a:rPr>
              <a:t>TRIX</a:t>
            </a:r>
            <a:endParaRPr lang="en-US" sz="1600" b="1" spc="15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74930" marR="5080" indent="-62865" algn="ctr">
              <a:lnSpc>
                <a:spcPct val="104200"/>
              </a:lnSpc>
              <a:spcBef>
                <a:spcPts val="60"/>
              </a:spcBef>
            </a:pPr>
            <a:r>
              <a:rPr lang="en-US" sz="1600" b="1" spc="20" dirty="0">
                <a:solidFill>
                  <a:srgbClr val="FFFFFF"/>
                </a:solidFill>
                <a:latin typeface="Helvetica"/>
                <a:cs typeface="Helvetica"/>
              </a:rPr>
              <a:t>GENERATION</a:t>
            </a:r>
            <a:endParaRPr sz="1600" b="1" dirty="0">
              <a:latin typeface="Helvetica"/>
              <a:cs typeface="Helvetica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82541CE8-E2F4-AF4F-9E74-D2E399B932A6}"/>
              </a:ext>
            </a:extLst>
          </p:cNvPr>
          <p:cNvSpPr txBox="1"/>
          <p:nvPr/>
        </p:nvSpPr>
        <p:spPr>
          <a:xfrm>
            <a:off x="4358983" y="4534943"/>
            <a:ext cx="2446062" cy="51251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98755">
              <a:lnSpc>
                <a:spcPct val="104200"/>
              </a:lnSpc>
              <a:spcBef>
                <a:spcPts val="60"/>
              </a:spcBef>
            </a:pPr>
            <a:r>
              <a:rPr sz="1600" b="1" spc="20" dirty="0">
                <a:solidFill>
                  <a:srgbClr val="FFFFFF"/>
                </a:solidFill>
                <a:latin typeface="Helvetica"/>
                <a:cs typeface="Helvetica"/>
              </a:rPr>
              <a:t>REFERRAL  REQUIREMENT</a:t>
            </a:r>
            <a:endParaRPr sz="1600" b="1" dirty="0">
              <a:latin typeface="Helvetica"/>
              <a:cs typeface="Helvetica"/>
            </a:endParaRP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E29CD7D5-BA93-854A-A8BA-84B89B52F777}"/>
              </a:ext>
            </a:extLst>
          </p:cNvPr>
          <p:cNvSpPr txBox="1"/>
          <p:nvPr/>
        </p:nvSpPr>
        <p:spPr>
          <a:xfrm>
            <a:off x="6118143" y="4564814"/>
            <a:ext cx="2874178" cy="52533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2270" marR="5080" indent="-370205" algn="ctr">
              <a:lnSpc>
                <a:spcPct val="104200"/>
              </a:lnSpc>
              <a:spcBef>
                <a:spcPts val="60"/>
              </a:spcBef>
            </a:pPr>
            <a:r>
              <a:rPr sz="1600" b="1" spc="-10" dirty="0">
                <a:solidFill>
                  <a:srgbClr val="FFFFFF"/>
                </a:solidFill>
                <a:latin typeface="Helvetica"/>
                <a:cs typeface="Helvetica"/>
              </a:rPr>
              <a:t>TOTAL</a:t>
            </a:r>
            <a:r>
              <a:rPr sz="1600" b="1" spc="-10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1600" b="1" spc="-105" dirty="0">
                <a:solidFill>
                  <a:srgbClr val="FFFFFF"/>
                </a:solidFill>
                <a:latin typeface="Helvetica"/>
                <a:cs typeface="Helvetica"/>
              </a:rPr>
              <a:t>FUNDED BY</a:t>
            </a:r>
          </a:p>
          <a:p>
            <a:pPr marL="382270" marR="5080" indent="-370205" algn="ctr">
              <a:lnSpc>
                <a:spcPct val="104200"/>
              </a:lnSpc>
              <a:spcBef>
                <a:spcPts val="60"/>
              </a:spcBef>
            </a:pPr>
            <a:r>
              <a:rPr sz="1600" b="1" spc="20" dirty="0">
                <a:solidFill>
                  <a:srgbClr val="FFFFFF"/>
                </a:solidFill>
                <a:latin typeface="Helvetica"/>
                <a:cs typeface="Helvetica"/>
              </a:rPr>
              <a:t>REFERRAL</a:t>
            </a:r>
            <a:r>
              <a:rPr lang="en-US" sz="1600" b="1" spc="20" dirty="0">
                <a:solidFill>
                  <a:srgbClr val="FFFFFF"/>
                </a:solidFill>
                <a:latin typeface="Helvetica"/>
                <a:cs typeface="Helvetica"/>
              </a:rPr>
              <a:t>S</a:t>
            </a:r>
            <a:endParaRPr sz="1600" b="1" dirty="0">
              <a:latin typeface="Helvetica"/>
              <a:cs typeface="Helvetica"/>
            </a:endParaRPr>
          </a:p>
        </p:txBody>
      </p:sp>
      <p:graphicFrame>
        <p:nvGraphicFramePr>
          <p:cNvPr id="29" name="object 17">
            <a:extLst>
              <a:ext uri="{FF2B5EF4-FFF2-40B4-BE49-F238E27FC236}">
                <a16:creationId xmlns:a16="http://schemas.microsoft.com/office/drawing/2014/main" id="{ADC997F3-B04F-1648-A80D-7C1A53BF1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1333"/>
              </p:ext>
            </p:extLst>
          </p:nvPr>
        </p:nvGraphicFramePr>
        <p:xfrm>
          <a:off x="2286721" y="5175575"/>
          <a:ext cx="6705600" cy="993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3569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500" spc="15" dirty="0">
                          <a:solidFill>
                            <a:srgbClr val="FFC500"/>
                          </a:solidFill>
                          <a:latin typeface="Helvetica"/>
                          <a:cs typeface="Helvetica"/>
                        </a:rPr>
                        <a:t>10</a:t>
                      </a:r>
                      <a:endParaRPr sz="2500" dirty="0">
                        <a:latin typeface="Helvetica"/>
                        <a:cs typeface="Helvetica"/>
                      </a:endParaRPr>
                    </a:p>
                  </a:txBody>
                  <a:tcPr marL="0" marR="0" marT="266067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50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24</a:t>
                      </a:r>
                      <a:r>
                        <a:rPr lang="en-US" sz="2500" spc="15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  directs</a:t>
                      </a:r>
                      <a:endParaRPr sz="2500" dirty="0">
                        <a:latin typeface="Helvetica"/>
                        <a:cs typeface="Helvetica"/>
                      </a:endParaRPr>
                    </a:p>
                  </a:txBody>
                  <a:tcPr marL="0" marR="0" marT="266067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7437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lang="en-US" sz="250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       $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128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,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Helvetica"/>
                          <a:cs typeface="Helvetica"/>
                        </a:rPr>
                        <a:t>000</a:t>
                      </a:r>
                      <a:endParaRPr sz="2500" dirty="0">
                        <a:latin typeface="Helvetica"/>
                        <a:cs typeface="Helvetica"/>
                      </a:endParaRPr>
                    </a:p>
                  </a:txBody>
                  <a:tcPr marL="0" marR="0" marT="266067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" name="Line">
            <a:extLst>
              <a:ext uri="{FF2B5EF4-FFF2-40B4-BE49-F238E27FC236}">
                <a16:creationId xmlns:a16="http://schemas.microsoft.com/office/drawing/2014/main" id="{2ED7EA85-1D81-9D4A-AD63-6D4BAE5F8D40}"/>
              </a:ext>
            </a:extLst>
          </p:cNvPr>
          <p:cNvSpPr/>
          <p:nvPr/>
        </p:nvSpPr>
        <p:spPr>
          <a:xfrm flipH="1" flipV="1">
            <a:off x="10273112" y="2613212"/>
            <a:ext cx="34660" cy="6470463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 dirty="0"/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EF41CB81-1342-5B4D-A0BF-953D2BE1BE53}"/>
              </a:ext>
            </a:extLst>
          </p:cNvPr>
          <p:cNvSpPr txBox="1"/>
          <p:nvPr/>
        </p:nvSpPr>
        <p:spPr>
          <a:xfrm>
            <a:off x="1940001" y="6399043"/>
            <a:ext cx="9120667" cy="265072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3100" spc="20" dirty="0">
                <a:solidFill>
                  <a:srgbClr val="FFC400"/>
                </a:solidFill>
                <a:latin typeface="Helvetica"/>
                <a:cs typeface="Helvetica"/>
              </a:rPr>
              <a:t>UNLOCK LEVEL </a:t>
            </a:r>
            <a:r>
              <a:rPr sz="3100" spc="15" dirty="0">
                <a:solidFill>
                  <a:srgbClr val="FFC400"/>
                </a:solidFill>
                <a:latin typeface="Helvetica"/>
                <a:cs typeface="Helvetica"/>
              </a:rPr>
              <a:t>10 </a:t>
            </a:r>
            <a:r>
              <a:rPr sz="3100" spc="10" dirty="0">
                <a:solidFill>
                  <a:srgbClr val="FFC400"/>
                </a:solidFill>
                <a:latin typeface="Helvetica"/>
                <a:cs typeface="Helvetica"/>
              </a:rPr>
              <a:t>IN </a:t>
            </a:r>
            <a:r>
              <a:rPr sz="3100" spc="20" dirty="0">
                <a:solidFill>
                  <a:srgbClr val="FFC400"/>
                </a:solidFill>
                <a:latin typeface="Helvetica"/>
                <a:cs typeface="Helvetica"/>
              </a:rPr>
              <a:t>YOUR </a:t>
            </a:r>
            <a:r>
              <a:rPr sz="3100" b="1" spc="20" dirty="0">
                <a:solidFill>
                  <a:srgbClr val="FFC400"/>
                </a:solidFill>
                <a:latin typeface="Helvetica"/>
                <a:cs typeface="Helvetica"/>
              </a:rPr>
              <a:t>1</a:t>
            </a:r>
            <a:r>
              <a:rPr sz="3075" b="1" spc="30" baseline="18970" dirty="0">
                <a:solidFill>
                  <a:srgbClr val="FFC400"/>
                </a:solidFill>
                <a:latin typeface="Helvetica"/>
                <a:cs typeface="Helvetica"/>
              </a:rPr>
              <a:t>ST </a:t>
            </a:r>
            <a:r>
              <a:rPr sz="3100" b="1" spc="15" dirty="0">
                <a:solidFill>
                  <a:srgbClr val="FFC400"/>
                </a:solidFill>
                <a:latin typeface="Helvetica"/>
                <a:cs typeface="Helvetica"/>
              </a:rPr>
              <a:t>30</a:t>
            </a:r>
            <a:r>
              <a:rPr sz="3100" b="1" spc="-560" dirty="0">
                <a:solidFill>
                  <a:srgbClr val="FFC400"/>
                </a:solidFill>
                <a:latin typeface="Helvetica"/>
                <a:cs typeface="Helvetica"/>
              </a:rPr>
              <a:t> </a:t>
            </a:r>
            <a:r>
              <a:rPr sz="3100" b="1" spc="-40" dirty="0">
                <a:solidFill>
                  <a:srgbClr val="FFC400"/>
                </a:solidFill>
                <a:latin typeface="Helvetica"/>
                <a:cs typeface="Helvetica"/>
              </a:rPr>
              <a:t>DAYS</a:t>
            </a:r>
            <a:endParaRPr lang="en-US" sz="3100" b="1" spc="-40" dirty="0">
              <a:solidFill>
                <a:srgbClr val="FFC400"/>
              </a:solidFill>
              <a:latin typeface="Helvetica"/>
              <a:cs typeface="Helvetica"/>
            </a:endParaRPr>
          </a:p>
          <a:p>
            <a:pPr marL="38100">
              <a:spcBef>
                <a:spcPts val="130"/>
              </a:spcBef>
            </a:pPr>
            <a:endParaRPr sz="2800" dirty="0">
              <a:latin typeface="Helvetica"/>
              <a:cs typeface="Helvetica"/>
            </a:endParaRPr>
          </a:p>
          <a:p>
            <a:pPr marL="38100" marR="30480">
              <a:spcBef>
                <a:spcPts val="135"/>
              </a:spcBef>
            </a:pPr>
            <a:r>
              <a:rPr lang="en-US" sz="2400" spc="-10" dirty="0">
                <a:solidFill>
                  <a:srgbClr val="FFFFFF"/>
                </a:solidFill>
                <a:latin typeface="Helvetica"/>
                <a:cs typeface="Helvetica"/>
              </a:rPr>
              <a:t>GET </a:t>
            </a:r>
            <a:r>
              <a:rPr sz="2400" spc="-10" dirty="0">
                <a:solidFill>
                  <a:srgbClr val="FFFFFF"/>
                </a:solidFill>
                <a:latin typeface="Helvetica"/>
                <a:cs typeface="Helvetica"/>
              </a:rPr>
              <a:t>PROFIT</a:t>
            </a:r>
            <a:r>
              <a:rPr sz="2400" spc="-4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SHAR</a:t>
            </a:r>
            <a:r>
              <a:rPr lang="en-US" sz="2400" spc="-5" dirty="0">
                <a:solidFill>
                  <a:srgbClr val="FFFFFF"/>
                </a:solidFill>
                <a:latin typeface="Helvetica"/>
                <a:cs typeface="Helvetica"/>
              </a:rPr>
              <a:t>ING</a:t>
            </a:r>
            <a:r>
              <a:rPr sz="240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Helvetica"/>
                <a:cs typeface="Helvetica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endParaRPr lang="en-US" sz="2400" spc="-5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marL="381000" marR="30480" indent="-3429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1.</a:t>
            </a:r>
            <a:r>
              <a:rPr lang="en-US" sz="2400" spc="-5" dirty="0">
                <a:solidFill>
                  <a:srgbClr val="FFFFFF"/>
                </a:solidFill>
                <a:latin typeface="Helvetica"/>
                <a:cs typeface="Helvetica"/>
              </a:rPr>
              <a:t>8</a:t>
            </a: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% </a:t>
            </a:r>
            <a:r>
              <a:rPr sz="2400" spc="-10" dirty="0">
                <a:solidFill>
                  <a:srgbClr val="FFFFFF"/>
                </a:solidFill>
                <a:latin typeface="Helvetica"/>
                <a:cs typeface="Helvetica"/>
              </a:rPr>
              <a:t>OF</a:t>
            </a:r>
            <a:r>
              <a:rPr sz="2400" spc="-12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Helvetica"/>
                <a:cs typeface="Helvetica"/>
              </a:rPr>
              <a:t>ALL</a:t>
            </a:r>
            <a:r>
              <a:rPr sz="2400" spc="-8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spc="-80" dirty="0">
                <a:solidFill>
                  <a:srgbClr val="FFFFFF"/>
                </a:solidFill>
                <a:latin typeface="Helvetica"/>
                <a:cs typeface="Helvetica"/>
              </a:rPr>
              <a:t>GLOBAL </a:t>
            </a:r>
            <a:r>
              <a:rPr lang="en-US" sz="2400" spc="-10" dirty="0">
                <a:solidFill>
                  <a:srgbClr val="FFFFFF"/>
                </a:solidFill>
                <a:latin typeface="Helvetica"/>
                <a:cs typeface="Helvetica"/>
              </a:rPr>
              <a:t>CONTRIBUTIONS</a:t>
            </a:r>
          </a:p>
          <a:p>
            <a:pPr marL="381000" marR="30480" indent="-342900">
              <a:lnSpc>
                <a:spcPct val="15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FFFFFF"/>
                </a:solidFill>
                <a:latin typeface="Helvetica"/>
                <a:cs typeface="Helvetica"/>
              </a:rPr>
              <a:t>1.25% OF ALL GLOBAL TRADING PROFITS</a:t>
            </a:r>
          </a:p>
          <a:p>
            <a:pPr marL="381000" marR="30480" indent="-342900"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FFFFFF"/>
                </a:solidFill>
                <a:latin typeface="Helvetica"/>
                <a:cs typeface="Helvetica"/>
              </a:rPr>
              <a:t>5% EQUITY SHARE OF ENDOTECH STOCK</a:t>
            </a:r>
            <a:endParaRPr sz="2400" dirty="0">
              <a:latin typeface="Helvetica"/>
              <a:cs typeface="Helvetica"/>
            </a:endParaRPr>
          </a:p>
        </p:txBody>
      </p:sp>
      <p:pic>
        <p:nvPicPr>
          <p:cNvPr id="46" name="Google Shape;1276;p255" descr="Google Shape;1276;p255">
            <a:extLst>
              <a:ext uri="{FF2B5EF4-FFF2-40B4-BE49-F238E27FC236}">
                <a16:creationId xmlns:a16="http://schemas.microsoft.com/office/drawing/2014/main" id="{0AB02394-F28B-FE4B-A415-D90B3CF8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732" y="2606047"/>
            <a:ext cx="738732" cy="8622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7" name="Google Shape;1264;p254">
            <a:extLst>
              <a:ext uri="{FF2B5EF4-FFF2-40B4-BE49-F238E27FC236}">
                <a16:creationId xmlns:a16="http://schemas.microsoft.com/office/drawing/2014/main" id="{B24DA18B-6F6A-F940-B39E-8B661BDD443E}"/>
              </a:ext>
            </a:extLst>
          </p:cNvPr>
          <p:cNvSpPr txBox="1"/>
          <p:nvPr/>
        </p:nvSpPr>
        <p:spPr>
          <a:xfrm>
            <a:off x="2138115" y="1920875"/>
            <a:ext cx="6750814" cy="68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958" dirty="0">
                <a:solidFill>
                  <a:srgbClr val="FFAE15"/>
                </a:solidFill>
              </a:rPr>
              <a:t>YOU </a:t>
            </a:r>
            <a:endParaRPr lang="ru-RU" sz="3958" dirty="0">
              <a:solidFill>
                <a:srgbClr val="FFAE15"/>
              </a:solidFill>
            </a:endParaRPr>
          </a:p>
        </p:txBody>
      </p:sp>
      <p:sp>
        <p:nvSpPr>
          <p:cNvPr id="49" name="Google Shape;1264;p254">
            <a:extLst>
              <a:ext uri="{FF2B5EF4-FFF2-40B4-BE49-F238E27FC236}">
                <a16:creationId xmlns:a16="http://schemas.microsoft.com/office/drawing/2014/main" id="{71A55AD5-E031-0C42-94B3-A39722AEF30B}"/>
              </a:ext>
            </a:extLst>
          </p:cNvPr>
          <p:cNvSpPr txBox="1"/>
          <p:nvPr/>
        </p:nvSpPr>
        <p:spPr>
          <a:xfrm>
            <a:off x="1628962" y="9309546"/>
            <a:ext cx="8021118" cy="56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200" b="1" dirty="0">
                <a:solidFill>
                  <a:srgbClr val="FF0000"/>
                </a:solidFill>
              </a:rPr>
              <a:t>*1</a:t>
            </a:r>
            <a:r>
              <a:rPr lang="en-US" sz="3200" b="1" baseline="30000" dirty="0">
                <a:solidFill>
                  <a:srgbClr val="FF0000"/>
                </a:solidFill>
              </a:rPr>
              <a:t>st</a:t>
            </a:r>
            <a:r>
              <a:rPr lang="en-US" sz="3200" b="1" dirty="0">
                <a:solidFill>
                  <a:srgbClr val="FF0000"/>
                </a:solidFill>
              </a:rPr>
              <a:t> 30 days from your registration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50" name="Google Shape;1264;p254">
            <a:extLst>
              <a:ext uri="{FF2B5EF4-FFF2-40B4-BE49-F238E27FC236}">
                <a16:creationId xmlns:a16="http://schemas.microsoft.com/office/drawing/2014/main" id="{36DA923E-9952-C143-A521-62CB4E2F460E}"/>
              </a:ext>
            </a:extLst>
          </p:cNvPr>
          <p:cNvSpPr txBox="1"/>
          <p:nvPr/>
        </p:nvSpPr>
        <p:spPr>
          <a:xfrm>
            <a:off x="11951524" y="9349826"/>
            <a:ext cx="6750814" cy="56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7679" tIns="37679" rIns="37679" bIns="37679">
            <a:spAutoFit/>
          </a:bodyPr>
          <a:lstStyle/>
          <a:p>
            <a:pPr algn="ctr">
              <a:defRPr sz="3500" b="0" cap="all">
                <a:solidFill>
                  <a:srgbClr val="FFFFFF"/>
                </a:solidFill>
              </a:defRPr>
            </a:pPr>
            <a:r>
              <a:rPr lang="en-US" sz="3200" b="1" dirty="0">
                <a:solidFill>
                  <a:srgbClr val="FF0000"/>
                </a:solidFill>
              </a:rPr>
              <a:t>*No time limit to qualify</a:t>
            </a:r>
            <a:endParaRPr lang="ru-RU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7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6" grpId="0" animBg="1"/>
      <p:bldP spid="2" grpId="0"/>
      <p:bldP spid="37" grpId="0"/>
      <p:bldP spid="38" grpId="0"/>
      <p:bldP spid="40" grpId="0" animBg="1"/>
      <p:bldP spid="7" grpId="0"/>
      <p:bldP spid="41" grpId="0"/>
      <p:bldP spid="42" grpId="0"/>
      <p:bldP spid="26" grpId="0"/>
      <p:bldP spid="27" grpId="0"/>
      <p:bldP spid="28" grpId="0"/>
      <p:bldP spid="44" grpId="0"/>
      <p:bldP spid="47" grpId="0" animBg="1"/>
      <p:bldP spid="49" grpId="0" animBg="1"/>
      <p:bldP spid="5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59BE8D0-2D43-914A-9494-6EA5F86C6EBE}"/>
              </a:ext>
            </a:extLst>
          </p:cNvPr>
          <p:cNvGrpSpPr/>
          <p:nvPr/>
        </p:nvGrpSpPr>
        <p:grpSpPr>
          <a:xfrm>
            <a:off x="1248825" y="392538"/>
            <a:ext cx="16156115" cy="9275336"/>
            <a:chOff x="1248825" y="392538"/>
            <a:chExt cx="16156115" cy="9275336"/>
          </a:xfrm>
        </p:grpSpPr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BFE11B32-AC2C-AF46-AF01-8709096E022B}"/>
                </a:ext>
              </a:extLst>
            </p:cNvPr>
            <p:cNvSpPr txBox="1"/>
            <p:nvPr/>
          </p:nvSpPr>
          <p:spPr>
            <a:xfrm>
              <a:off x="2928206" y="392538"/>
              <a:ext cx="14247688" cy="7309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indent="94240" algn="ctr" defTabSz="1829745">
                <a:lnSpc>
                  <a:spcPct val="90000"/>
                </a:lnSpc>
                <a:spcBef>
                  <a:spcPts val="1979"/>
                </a:spcBef>
                <a:defRPr sz="10800" spc="336">
                  <a:gradFill flip="none" rotWithShape="1">
                    <a:gsLst>
                      <a:gs pos="0">
                        <a:srgbClr val="FFDC00"/>
                      </a:gs>
                      <a:gs pos="100000">
                        <a:srgbClr val="FDB10E"/>
                      </a:gs>
                    </a:gsLst>
                    <a:lin ang="5400000" scaled="0"/>
                  </a:gradFill>
                </a:defRPr>
              </a:pPr>
              <a:r>
                <a:rPr lang="en-US" sz="5277" dirty="0">
                  <a:latin typeface="Franklin Gothic Medium" panose="020B0603020102020204" pitchFamily="34" charset="0"/>
                </a:rPr>
                <a:t>TWO PACE SETTER BONUSES</a:t>
              </a:r>
              <a:endParaRPr sz="5277" dirty="0">
                <a:latin typeface="Franklin Gothic Medium" panose="020B0603020102020204" pitchFamily="34" charset="0"/>
              </a:endParaRPr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BEDB2015-AA11-4E41-84E3-882D31D78CD5}"/>
                </a:ext>
              </a:extLst>
            </p:cNvPr>
            <p:cNvSpPr/>
            <p:nvPr/>
          </p:nvSpPr>
          <p:spPr>
            <a:xfrm>
              <a:off x="9290947" y="1360156"/>
              <a:ext cx="1522206" cy="0"/>
            </a:xfrm>
            <a:prstGeom prst="line">
              <a:avLst/>
            </a:prstGeom>
            <a:ln w="12700">
              <a:solidFill>
                <a:srgbClr val="FFC000"/>
              </a:solidFill>
              <a:miter/>
            </a:ln>
          </p:spPr>
          <p:txBody>
            <a:bodyPr lIns="100519" tIns="100519" rIns="100519" bIns="100519"/>
            <a:lstStyle/>
            <a:p>
              <a:endParaRPr sz="2968"/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5E520BC2-82F8-1744-A0B8-779662C11CB1}"/>
                </a:ext>
              </a:extLst>
            </p:cNvPr>
            <p:cNvSpPr txBox="1">
              <a:spLocks/>
            </p:cNvSpPr>
            <p:nvPr/>
          </p:nvSpPr>
          <p:spPr>
            <a:xfrm>
              <a:off x="3313510" y="1382057"/>
              <a:ext cx="13381792" cy="2419719"/>
            </a:xfrm>
            <a:prstGeom prst="rect">
              <a:avLst/>
            </a:prstGeom>
          </p:spPr>
          <p:txBody>
            <a:bodyPr vert="horz" lIns="150781" tIns="75390" rIns="150781" bIns="7539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520"/>
                </a:lnSpc>
                <a:spcBef>
                  <a:spcPts val="0"/>
                </a:spcBef>
                <a:buNone/>
              </a:pPr>
              <a:r>
                <a:rPr lang="en-US" sz="2968" dirty="0">
                  <a:solidFill>
                    <a:schemeClr val="bg1">
                      <a:lumMod val="85000"/>
                    </a:schemeClr>
                  </a:solidFill>
                </a:rPr>
                <a:t>Potentially </a:t>
              </a:r>
              <a:r>
                <a:rPr lang="en-US" sz="3600" b="1" dirty="0">
                  <a:solidFill>
                    <a:srgbClr val="FFC000"/>
                  </a:solidFill>
                </a:rPr>
                <a:t>up to 3.6% </a:t>
              </a:r>
              <a:r>
                <a:rPr lang="en-US" sz="2968" dirty="0">
                  <a:solidFill>
                    <a:schemeClr val="bg1">
                      <a:lumMod val="85000"/>
                    </a:schemeClr>
                  </a:solidFill>
                </a:rPr>
                <a:t>from EVERY CONTRIBUTION WORLDWIDE </a:t>
              </a:r>
            </a:p>
            <a:p>
              <a:pPr marL="0" indent="0" algn="ctr">
                <a:lnSpc>
                  <a:spcPts val="3520"/>
                </a:lnSpc>
                <a:spcBef>
                  <a:spcPts val="0"/>
                </a:spcBef>
                <a:buNone/>
              </a:pPr>
              <a:r>
                <a:rPr lang="en-US" sz="2968" dirty="0">
                  <a:solidFill>
                    <a:schemeClr val="bg1">
                      <a:lumMod val="85000"/>
                    </a:schemeClr>
                  </a:solidFill>
                </a:rPr>
                <a:t>Potentially </a:t>
              </a:r>
              <a:r>
                <a:rPr lang="en-US" sz="3600" b="1" dirty="0">
                  <a:solidFill>
                    <a:srgbClr val="FFC000"/>
                  </a:solidFill>
                </a:rPr>
                <a:t>up to 2.5% </a:t>
              </a:r>
              <a:r>
                <a:rPr lang="en-US" sz="2968" dirty="0">
                  <a:solidFill>
                    <a:schemeClr val="bg1">
                      <a:lumMod val="85000"/>
                    </a:schemeClr>
                  </a:solidFill>
                </a:rPr>
                <a:t>from EVERY TRADING PROFITS WORLDWIDE</a:t>
              </a:r>
            </a:p>
            <a:p>
              <a:pPr marL="0" indent="0" algn="ctr">
                <a:lnSpc>
                  <a:spcPts val="3520"/>
                </a:lnSpc>
                <a:spcBef>
                  <a:spcPts val="0"/>
                </a:spcBef>
                <a:buNone/>
              </a:pPr>
              <a:r>
                <a:rPr lang="en-US" sz="2968" dirty="0">
                  <a:solidFill>
                    <a:schemeClr val="bg1">
                      <a:lumMod val="85000"/>
                    </a:schemeClr>
                  </a:solidFill>
                </a:rPr>
                <a:t>is divided between all qualified Pacesetters, and pays out </a:t>
              </a:r>
              <a:r>
                <a:rPr lang="en-US" sz="3200" b="1" dirty="0">
                  <a:solidFill>
                    <a:srgbClr val="FFC000"/>
                  </a:solidFill>
                </a:rPr>
                <a:t>INSTANTLY!</a:t>
              </a:r>
              <a:endParaRPr lang="ru-RU" sz="2968" b="1" dirty="0">
                <a:solidFill>
                  <a:srgbClr val="FFC000"/>
                </a:solidFill>
              </a:endParaRPr>
            </a:p>
          </p:txBody>
        </p:sp>
        <p:pic>
          <p:nvPicPr>
            <p:cNvPr id="36" name="Рисунок 7">
              <a:extLst>
                <a:ext uri="{FF2B5EF4-FFF2-40B4-BE49-F238E27FC236}">
                  <a16:creationId xmlns:a16="http://schemas.microsoft.com/office/drawing/2014/main" id="{E301FF11-6291-6C42-9502-043F0707A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39" t="7155" r="19421" b="6992"/>
            <a:stretch/>
          </p:blipFill>
          <p:spPr>
            <a:xfrm>
              <a:off x="8588223" y="3580535"/>
              <a:ext cx="2916847" cy="6087339"/>
            </a:xfrm>
            <a:prstGeom prst="flowChartAlternateProcess">
              <a:avLst/>
            </a:prstGeom>
          </p:spPr>
        </p:pic>
        <p:pic>
          <p:nvPicPr>
            <p:cNvPr id="37" name="Рисунок 8">
              <a:extLst>
                <a:ext uri="{FF2B5EF4-FFF2-40B4-BE49-F238E27FC236}">
                  <a16:creationId xmlns:a16="http://schemas.microsoft.com/office/drawing/2014/main" id="{7F905156-E5CF-1948-8BBF-AB239DF3D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162" y="3028577"/>
              <a:ext cx="1247244" cy="403203"/>
            </a:xfrm>
            <a:prstGeom prst="rect">
              <a:avLst/>
            </a:prstGeom>
          </p:spPr>
        </p:pic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C3F13C91-078B-A148-B11D-79EF1D997AAB}"/>
                </a:ext>
              </a:extLst>
            </p:cNvPr>
            <p:cNvSpPr txBox="1">
              <a:spLocks/>
            </p:cNvSpPr>
            <p:nvPr/>
          </p:nvSpPr>
          <p:spPr>
            <a:xfrm>
              <a:off x="11664876" y="4475907"/>
              <a:ext cx="5740064" cy="3065212"/>
            </a:xfrm>
            <a:prstGeom prst="rect">
              <a:avLst/>
            </a:prstGeom>
          </p:spPr>
          <p:txBody>
            <a:bodyPr vert="horz" lIns="150781" tIns="75390" rIns="150781" bIns="7539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968" dirty="0">
                  <a:solidFill>
                    <a:schemeClr val="bg1">
                      <a:lumMod val="85000"/>
                    </a:schemeClr>
                  </a:solidFill>
                </a:rPr>
                <a:t>Imagine thousands of deposits every day directly into your wallet!</a:t>
              </a:r>
            </a:p>
            <a:p>
              <a:pPr marL="0" indent="0">
                <a:buNone/>
              </a:pPr>
              <a:endParaRPr lang="en-US" sz="2968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n-US" sz="2968" dirty="0">
                  <a:solidFill>
                    <a:schemeClr val="bg1">
                      <a:lumMod val="85000"/>
                    </a:schemeClr>
                  </a:solidFill>
                </a:rPr>
                <a:t>Earn from every single contribution made by every single member around the world, INSTANTLY!</a:t>
              </a:r>
              <a:endParaRPr lang="ru-RU" sz="2968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39" name="Рисунок 15">
              <a:extLst>
                <a:ext uri="{FF2B5EF4-FFF2-40B4-BE49-F238E27FC236}">
                  <a16:creationId xmlns:a16="http://schemas.microsoft.com/office/drawing/2014/main" id="{8AAC3C95-1F1E-EA49-B6F1-2B1ED79B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1248825" y="3499424"/>
              <a:ext cx="6780962" cy="4726449"/>
            </a:xfrm>
            <a:prstGeom prst="rect">
              <a:avLst/>
            </a:prstGeom>
          </p:spPr>
        </p:pic>
        <p:pic>
          <p:nvPicPr>
            <p:cNvPr id="40" name="Рисунок 16">
              <a:extLst>
                <a:ext uri="{FF2B5EF4-FFF2-40B4-BE49-F238E27FC236}">
                  <a16:creationId xmlns:a16="http://schemas.microsoft.com/office/drawing/2014/main" id="{D3D8D8F3-F94E-4849-B915-CD437C04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035" y="5870515"/>
              <a:ext cx="666644" cy="215509"/>
            </a:xfrm>
            <a:prstGeom prst="rect">
              <a:avLst/>
            </a:prstGeom>
          </p:spPr>
        </p:pic>
        <p:pic>
          <p:nvPicPr>
            <p:cNvPr id="41" name="Рисунок 17">
              <a:extLst>
                <a:ext uri="{FF2B5EF4-FFF2-40B4-BE49-F238E27FC236}">
                  <a16:creationId xmlns:a16="http://schemas.microsoft.com/office/drawing/2014/main" id="{A50158A0-29FC-8E4B-AB2D-DF896647F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260" y="4906275"/>
              <a:ext cx="666644" cy="215509"/>
            </a:xfrm>
            <a:prstGeom prst="rect">
              <a:avLst/>
            </a:prstGeom>
          </p:spPr>
        </p:pic>
        <p:pic>
          <p:nvPicPr>
            <p:cNvPr id="42" name="Рисунок 18">
              <a:extLst>
                <a:ext uri="{FF2B5EF4-FFF2-40B4-BE49-F238E27FC236}">
                  <a16:creationId xmlns:a16="http://schemas.microsoft.com/office/drawing/2014/main" id="{3E7680D2-50D0-794F-B8BC-B09885A5B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013" y="5341892"/>
              <a:ext cx="666644" cy="215509"/>
            </a:xfrm>
            <a:prstGeom prst="rect">
              <a:avLst/>
            </a:prstGeom>
          </p:spPr>
        </p:pic>
        <p:pic>
          <p:nvPicPr>
            <p:cNvPr id="43" name="Рисунок 23">
              <a:extLst>
                <a:ext uri="{FF2B5EF4-FFF2-40B4-BE49-F238E27FC236}">
                  <a16:creationId xmlns:a16="http://schemas.microsoft.com/office/drawing/2014/main" id="{9E64AE92-E1A2-CE4E-B316-7C6ED0875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516" y="5793004"/>
              <a:ext cx="666644" cy="215509"/>
            </a:xfrm>
            <a:prstGeom prst="rect">
              <a:avLst/>
            </a:prstGeom>
          </p:spPr>
        </p:pic>
        <p:pic>
          <p:nvPicPr>
            <p:cNvPr id="44" name="Рисунок 24">
              <a:extLst>
                <a:ext uri="{FF2B5EF4-FFF2-40B4-BE49-F238E27FC236}">
                  <a16:creationId xmlns:a16="http://schemas.microsoft.com/office/drawing/2014/main" id="{1518B960-D299-D347-A9AE-2BBEF92F5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741" y="6239935"/>
              <a:ext cx="666644" cy="215509"/>
            </a:xfrm>
            <a:prstGeom prst="rect">
              <a:avLst/>
            </a:prstGeom>
          </p:spPr>
        </p:pic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3D018088-624A-EC42-AF73-A9412F56E05D}"/>
                </a:ext>
              </a:extLst>
            </p:cNvPr>
            <p:cNvSpPr txBox="1">
              <a:spLocks/>
            </p:cNvSpPr>
            <p:nvPr/>
          </p:nvSpPr>
          <p:spPr>
            <a:xfrm>
              <a:off x="9731194" y="3042377"/>
              <a:ext cx="1865671" cy="538157"/>
            </a:xfrm>
            <a:prstGeom prst="rect">
              <a:avLst/>
            </a:prstGeom>
          </p:spPr>
          <p:txBody>
            <a:bodyPr vert="horz" lIns="150781" tIns="75390" rIns="150781" bIns="7539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74" dirty="0">
                  <a:solidFill>
                    <a:srgbClr val="FFFFF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WALLET</a:t>
              </a:r>
              <a:endParaRPr lang="ru-RU" sz="2474" dirty="0">
                <a:solidFill>
                  <a:srgbClr val="FFFFFF"/>
                </a:solidFill>
                <a:cs typeface="Aharoni" panose="02010803020104030203" pitchFamily="2" charset="-79"/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22E6A3-EAED-C346-9875-506090785987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396098837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Таблица 12">
            <a:extLst>
              <a:ext uri="{FF2B5EF4-FFF2-40B4-BE49-F238E27FC236}">
                <a16:creationId xmlns:a16="http://schemas.microsoft.com/office/drawing/2014/main" id="{EA6DB22F-FBB6-FC4E-8677-77CD3C795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56712"/>
              </p:ext>
            </p:extLst>
          </p:nvPr>
        </p:nvGraphicFramePr>
        <p:xfrm>
          <a:off x="5061528" y="3616340"/>
          <a:ext cx="9916129" cy="4419600"/>
        </p:xfrm>
        <a:graphic>
          <a:graphicData uri="http://schemas.openxmlformats.org/drawingml/2006/table">
            <a:tbl>
              <a:tblPr firstRow="1" bandRow="1"/>
              <a:tblGrid>
                <a:gridCol w="3603605">
                  <a:extLst>
                    <a:ext uri="{9D8B030D-6E8A-4147-A177-3AD203B41FA5}">
                      <a16:colId xmlns:a16="http://schemas.microsoft.com/office/drawing/2014/main" val="2506240877"/>
                    </a:ext>
                  </a:extLst>
                </a:gridCol>
                <a:gridCol w="6312524">
                  <a:extLst>
                    <a:ext uri="{9D8B030D-6E8A-4147-A177-3AD203B41FA5}">
                      <a16:colId xmlns:a16="http://schemas.microsoft.com/office/drawing/2014/main" val="1784982060"/>
                    </a:ext>
                  </a:extLst>
                </a:gridCol>
              </a:tblGrid>
              <a:tr h="1556615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Tiers </a:t>
                      </a:r>
                      <a:r>
                        <a:rPr lang="ru-RU" sz="3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1-7</a:t>
                      </a:r>
                    </a:p>
                  </a:txBody>
                  <a:tcPr marL="178937" marR="178937" marT="89469" marB="894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 b="1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ru-RU" sz="36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50% </a:t>
                      </a:r>
                      <a:r>
                        <a:rPr lang="en-US" sz="36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goes to Daisy Fund</a:t>
                      </a:r>
                      <a:endParaRPr lang="ru-RU" sz="36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78937" marR="178937" marT="89469" marB="89469" anchor="ctr">
                    <a:lnL w="12700" cmpd="sng">
                      <a:noFill/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80614"/>
                  </a:ext>
                </a:extLst>
              </a:tr>
              <a:tr h="1306370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Tiers </a:t>
                      </a:r>
                      <a:r>
                        <a:rPr lang="ru-RU" sz="3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8-10</a:t>
                      </a:r>
                    </a:p>
                  </a:txBody>
                  <a:tcPr marL="178937" marR="178937" marT="89469" marB="894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ru-RU" sz="36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70% </a:t>
                      </a:r>
                      <a:r>
                        <a:rPr lang="en-US" sz="36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goes to Daisy Fund</a:t>
                      </a:r>
                      <a:endParaRPr lang="ru-RU" sz="36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78937" marR="178937" marT="89469" marB="89469" anchor="ctr">
                    <a:lnL w="12700" cmpd="sng">
                      <a:noFill/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775787"/>
                  </a:ext>
                </a:extLst>
              </a:tr>
              <a:tr h="1556615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VIP customers</a:t>
                      </a:r>
                      <a:endParaRPr lang="ru-RU" sz="3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178937" marR="178937" marT="89469" marB="89469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>
                        <a:defRPr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9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Coming soon: </a:t>
                      </a:r>
                      <a:r>
                        <a:rPr lang="ru-RU" sz="39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100% </a:t>
                      </a:r>
                      <a:r>
                        <a:rPr lang="en-US" sz="39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goes to Personal Account</a:t>
                      </a:r>
                      <a:endParaRPr lang="ru-RU" sz="39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78937" marR="178937" marT="89469" marB="89469" anchor="ctr">
                    <a:lnL w="12700" cmpd="sng">
                      <a:noFill/>
                    </a:lnL>
                    <a:lnR w="12700" cmpd="sng">
                      <a:solidFill>
                        <a:srgbClr val="FFC000"/>
                      </a:solidFill>
                    </a:lnR>
                    <a:lnT w="12700" cmpd="sng">
                      <a:solidFill>
                        <a:srgbClr val="FFC000"/>
                      </a:solidFill>
                    </a:lnT>
                    <a:lnB w="12700" cmpd="sng">
                      <a:solidFill>
                        <a:srgbClr val="FFC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847279"/>
                  </a:ext>
                </a:extLst>
              </a:tr>
            </a:tbl>
          </a:graphicData>
        </a:graphic>
      </p:graphicFrame>
      <p:pic>
        <p:nvPicPr>
          <p:cNvPr id="154" name="Рисунок 13" descr="Алмаз">
            <a:extLst>
              <a:ext uri="{FF2B5EF4-FFF2-40B4-BE49-F238E27FC236}">
                <a16:creationId xmlns:a16="http://schemas.microsoft.com/office/drawing/2014/main" id="{F1CDDC66-8DDF-DF4F-97B6-6E4BF572C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495" y="6664340"/>
            <a:ext cx="747552" cy="747552"/>
          </a:xfrm>
          <a:prstGeom prst="rect">
            <a:avLst/>
          </a:prstGeom>
          <a:effectLst/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D2400D0-D5D5-4C51-87FB-AED8A690D90D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3 CATEGORIES OF MEMBERS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488BEB6-73A3-4E68-811B-5DB599E1701D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BD402-E428-5F43-92F7-FE1BEA82C997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28996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3">
            <a:extLst>
              <a:ext uri="{FF2B5EF4-FFF2-40B4-BE49-F238E27FC236}">
                <a16:creationId xmlns:a16="http://schemas.microsoft.com/office/drawing/2014/main" id="{3DFF7A56-3630-4325-B971-1748CD86ABA9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WHAT IS D.AI.SY?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89" name="object 5">
            <a:extLst>
              <a:ext uri="{FF2B5EF4-FFF2-40B4-BE49-F238E27FC236}">
                <a16:creationId xmlns:a16="http://schemas.microsoft.com/office/drawing/2014/main" id="{883B2694-3704-46ED-9D36-B4D496557800}"/>
              </a:ext>
            </a:extLst>
          </p:cNvPr>
          <p:cNvSpPr txBox="1">
            <a:spLocks/>
          </p:cNvSpPr>
          <p:nvPr/>
        </p:nvSpPr>
        <p:spPr>
          <a:xfrm>
            <a:off x="2923324" y="4872866"/>
            <a:ext cx="14252570" cy="4668009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An Equity Crowd Funding model for financial technologies.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A decentralized smart contract, not a company.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A model where everyone can win, with profits, equity, and income.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Currently crowd funding </a:t>
            </a:r>
            <a:r>
              <a:rPr lang="en-US" sz="3600" kern="0" spc="-5" dirty="0" err="1">
                <a:solidFill>
                  <a:schemeClr val="bg1">
                    <a:lumMod val="95000"/>
                  </a:schemeClr>
                </a:solidFill>
              </a:rPr>
              <a:t>Endotech</a:t>
            </a: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 for the Daisy AI Project.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Contributors receive exclusive stock equity and profit rewards.</a:t>
            </a:r>
          </a:p>
        </p:txBody>
      </p:sp>
      <p:sp>
        <p:nvSpPr>
          <p:cNvPr id="90" name="object 7">
            <a:extLst>
              <a:ext uri="{FF2B5EF4-FFF2-40B4-BE49-F238E27FC236}">
                <a16:creationId xmlns:a16="http://schemas.microsoft.com/office/drawing/2014/main" id="{012A1317-A6E4-44AC-8347-22A448FD7B5D}"/>
              </a:ext>
            </a:extLst>
          </p:cNvPr>
          <p:cNvSpPr/>
          <p:nvPr/>
        </p:nvSpPr>
        <p:spPr>
          <a:xfrm>
            <a:off x="15717972" y="10203962"/>
            <a:ext cx="3666786" cy="617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ECF99819-3779-E840-8E7E-9B2D352CE4D4}"/>
              </a:ext>
            </a:extLst>
          </p:cNvPr>
          <p:cNvSpPr/>
          <p:nvPr/>
        </p:nvSpPr>
        <p:spPr>
          <a:xfrm>
            <a:off x="7592441" y="1703719"/>
            <a:ext cx="4914335" cy="3036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C83489-DEA0-5F4C-BD2E-E39DBD3476D0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678767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6C62CF8F-5C57-384F-B9C6-FCE5EB124283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VIP CUSTOMERS (COMING SOON)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54F7E36-3856-724D-A211-31F971567C6A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AEE8C-C410-DD47-A057-5BC2160ED4C0}"/>
              </a:ext>
            </a:extLst>
          </p:cNvPr>
          <p:cNvSpPr txBox="1">
            <a:spLocks/>
          </p:cNvSpPr>
          <p:nvPr/>
        </p:nvSpPr>
        <p:spPr>
          <a:xfrm>
            <a:off x="3067654" y="2659388"/>
            <a:ext cx="9979881" cy="6134638"/>
          </a:xfrm>
          <a:prstGeom prst="rect">
            <a:avLst/>
          </a:prstGeom>
        </p:spPr>
        <p:txBody>
          <a:bodyPr vert="horz" lIns="150781" tIns="75390" rIns="150781" bIns="753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Become a VIP customer:</a:t>
            </a:r>
            <a:br>
              <a:rPr lang="en-US" sz="3958" dirty="0">
                <a:solidFill>
                  <a:schemeClr val="bg1">
                    <a:lumMod val="85000"/>
                  </a:schemeClr>
                </a:solidFill>
              </a:rPr>
            </a:br>
            <a:endParaRPr lang="ru-RU" sz="3958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 Begins after entry levels 1-10 are purchased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3958" dirty="0">
                <a:solidFill>
                  <a:schemeClr val="bg1">
                    <a:lumMod val="85000"/>
                  </a:schemeClr>
                </a:solidFill>
              </a:rPr>
              <a:t>100% </a:t>
            </a: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of your funds goes into trading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 Minimum $20,000 USD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 Funds stay in your personal wallet</a:t>
            </a:r>
            <a:endParaRPr lang="ru-RU" sz="3958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 5% Setup Fee to </a:t>
            </a:r>
            <a:r>
              <a:rPr lang="en-US" sz="3958" dirty="0" err="1">
                <a:solidFill>
                  <a:schemeClr val="bg1">
                    <a:lumMod val="85000"/>
                  </a:schemeClr>
                </a:solidFill>
              </a:rPr>
              <a:t>Endotech</a:t>
            </a: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 (promotion)</a:t>
            </a:r>
            <a:endParaRPr lang="ru-RU" sz="3958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 You keep 80% of profits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958" dirty="0">
                <a:solidFill>
                  <a:schemeClr val="bg1">
                    <a:lumMod val="85000"/>
                  </a:schemeClr>
                </a:solidFill>
              </a:rPr>
              <a:t> 10% goes in referral rewards plan</a:t>
            </a:r>
            <a:endParaRPr lang="ru-RU" sz="3958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14F47467-5CFB-2B4B-9E20-4665819F4D88}"/>
              </a:ext>
            </a:extLst>
          </p:cNvPr>
          <p:cNvSpPr/>
          <p:nvPr/>
        </p:nvSpPr>
        <p:spPr>
          <a:xfrm>
            <a:off x="12962103" y="2221025"/>
            <a:ext cx="4453126" cy="7271707"/>
          </a:xfrm>
          <a:prstGeom prst="roundRect">
            <a:avLst>
              <a:gd name="adj" fmla="val 7602"/>
            </a:avLst>
          </a:prstGeom>
          <a:solidFill>
            <a:srgbClr val="000000">
              <a:alpha val="80000"/>
            </a:srgbClr>
          </a:solidFill>
          <a:ln w="12700" cap="flat">
            <a:solidFill>
              <a:srgbClr val="FFC000">
                <a:alpha val="80000"/>
              </a:srgbClr>
            </a:solidFill>
            <a:prstDash val="solid"/>
            <a:miter lim="800000"/>
          </a:ln>
          <a:effectLst/>
        </p:spPr>
        <p:txBody>
          <a:bodyPr wrap="square" lIns="100519" tIns="100519" rIns="100519" bIns="100519" numCol="1" anchor="ctr">
            <a:noAutofit/>
          </a:bodyPr>
          <a:lstStyle/>
          <a:p>
            <a:endParaRPr sz="2968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C163203-7C78-6C41-91CC-7E347A02D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088874"/>
              </p:ext>
            </p:extLst>
          </p:nvPr>
        </p:nvGraphicFramePr>
        <p:xfrm>
          <a:off x="13047535" y="2280023"/>
          <a:ext cx="4282259" cy="7108450"/>
        </p:xfrm>
        <a:graphic>
          <a:graphicData uri="http://schemas.openxmlformats.org/drawingml/2006/table">
            <a:tbl>
              <a:tblPr firstRow="1"/>
              <a:tblGrid>
                <a:gridCol w="219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7149">
                <a:tc>
                  <a:txBody>
                    <a:bodyPr/>
                    <a:lstStyle/>
                    <a:p>
                      <a:pPr algn="ctr" defTabSz="110960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Calibri"/>
                        </a:rPr>
                        <a:t>GENERATION</a:t>
                      </a:r>
                      <a:endParaRPr sz="2500" b="1" dirty="0">
                        <a:solidFill>
                          <a:schemeClr val="bg1">
                            <a:lumMod val="85000"/>
                          </a:schemeClr>
                        </a:solidFill>
                        <a:sym typeface="Calibri"/>
                      </a:endParaRP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109609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Calibri"/>
                        </a:rPr>
                        <a:t>Trading Bonus</a:t>
                      </a:r>
                      <a:endParaRPr sz="2600" b="1" dirty="0">
                        <a:solidFill>
                          <a:schemeClr val="bg1">
                            <a:lumMod val="85000"/>
                          </a:schemeClr>
                        </a:solidFill>
                        <a:sym typeface="Calibri"/>
                      </a:endParaRP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840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14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2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14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3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514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4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514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5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514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6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2514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7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2514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8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2514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9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6349"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10</a:t>
                      </a:r>
                    </a:p>
                  </a:txBody>
                  <a:tcPr marL="64143" marR="64143" marT="64143" marB="64143" anchor="ctr" horzOverflow="overflow">
                    <a:lnL w="0"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1219200">
                        <a:lnSpc>
                          <a:spcPct val="90000"/>
                        </a:lnSpc>
                        <a:spcBef>
                          <a:spcPts val="130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sym typeface="Roboto Light"/>
                        </a:rPr>
                        <a:t>1%</a:t>
                      </a:r>
                    </a:p>
                  </a:txBody>
                  <a:tcPr marL="64143" marR="64143" marT="64143" marB="64143" anchor="ctr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666E42-8DD9-B046-A4A0-23A331E8B8D5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1017633014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0007B274-5A08-C449-A219-CAC02CFEFAF3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HOW TO JOIN DAISY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EE2671AF-00C9-8A42-870C-477EB2243439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D230969-913D-9F48-99F1-B9D4C28719EA}"/>
              </a:ext>
            </a:extLst>
          </p:cNvPr>
          <p:cNvSpPr txBox="1">
            <a:spLocks/>
          </p:cNvSpPr>
          <p:nvPr/>
        </p:nvSpPr>
        <p:spPr>
          <a:xfrm>
            <a:off x="2928207" y="3775060"/>
            <a:ext cx="11197971" cy="4260844"/>
          </a:xfrm>
          <a:prstGeom prst="rect">
            <a:avLst/>
          </a:prstGeom>
        </p:spPr>
        <p:txBody>
          <a:bodyPr vert="horz" lIns="150781" tIns="75390" rIns="150781" bIns="753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53923" indent="-753923">
              <a:buFont typeface="+mj-lt"/>
              <a:buAutoNum type="arabicPeriod"/>
            </a:pPr>
            <a:r>
              <a:rPr lang="en-US" sz="4617" dirty="0">
                <a:solidFill>
                  <a:schemeClr val="bg1">
                    <a:lumMod val="85000"/>
                  </a:schemeClr>
                </a:solidFill>
              </a:rPr>
              <a:t>Download</a:t>
            </a:r>
            <a:r>
              <a:rPr lang="ru-RU" sz="4617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617" dirty="0">
                <a:solidFill>
                  <a:schemeClr val="bg1">
                    <a:lumMod val="85000"/>
                  </a:schemeClr>
                </a:solidFill>
              </a:rPr>
              <a:t>an approved </a:t>
            </a:r>
            <a:r>
              <a:rPr lang="ru-RU" sz="4617" dirty="0" err="1">
                <a:solidFill>
                  <a:schemeClr val="bg1">
                    <a:lumMod val="85000"/>
                  </a:schemeClr>
                </a:solidFill>
              </a:rPr>
              <a:t>Tron</a:t>
            </a:r>
            <a:r>
              <a:rPr lang="ru-RU" sz="4617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4617" dirty="0" err="1">
                <a:solidFill>
                  <a:schemeClr val="bg1">
                    <a:lumMod val="85000"/>
                  </a:schemeClr>
                </a:solidFill>
              </a:rPr>
              <a:t>Wallet</a:t>
            </a:r>
            <a:r>
              <a:rPr lang="ru-RU" sz="4617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617" dirty="0">
                <a:solidFill>
                  <a:schemeClr val="bg1">
                    <a:lumMod val="85000"/>
                  </a:schemeClr>
                </a:solidFill>
              </a:rPr>
              <a:t>app</a:t>
            </a:r>
            <a:endParaRPr lang="ru-RU" sz="4617" dirty="0">
              <a:solidFill>
                <a:schemeClr val="bg1">
                  <a:lumMod val="85000"/>
                </a:schemeClr>
              </a:solidFill>
            </a:endParaRPr>
          </a:p>
          <a:p>
            <a:pPr marL="753923" indent="-753923">
              <a:buFont typeface="+mj-lt"/>
              <a:buAutoNum type="arabicPeriod"/>
            </a:pPr>
            <a:r>
              <a:rPr lang="en-US" sz="4617" dirty="0">
                <a:solidFill>
                  <a:schemeClr val="bg1">
                    <a:lumMod val="85000"/>
                  </a:schemeClr>
                </a:solidFill>
              </a:rPr>
              <a:t>Prepare </a:t>
            </a:r>
            <a:r>
              <a:rPr lang="ru-RU" sz="4617" dirty="0">
                <a:solidFill>
                  <a:schemeClr val="bg1">
                    <a:lumMod val="85000"/>
                  </a:schemeClr>
                </a:solidFill>
              </a:rPr>
              <a:t>TRX </a:t>
            </a:r>
            <a:r>
              <a:rPr lang="en-US" sz="4617" dirty="0">
                <a:solidFill>
                  <a:schemeClr val="bg1">
                    <a:lumMod val="85000"/>
                  </a:schemeClr>
                </a:solidFill>
              </a:rPr>
              <a:t>equivalent of minimum $</a:t>
            </a:r>
            <a:r>
              <a:rPr lang="ru-RU" sz="4617" dirty="0">
                <a:solidFill>
                  <a:schemeClr val="bg1">
                    <a:lumMod val="85000"/>
                  </a:schemeClr>
                </a:solidFill>
              </a:rPr>
              <a:t>100</a:t>
            </a:r>
          </a:p>
          <a:p>
            <a:pPr marL="753923" indent="-753923">
              <a:buFont typeface="+mj-lt"/>
              <a:buAutoNum type="arabicPeriod"/>
            </a:pPr>
            <a:r>
              <a:rPr lang="en-US" sz="4617" dirty="0">
                <a:solidFill>
                  <a:schemeClr val="bg1">
                    <a:lumMod val="85000"/>
                  </a:schemeClr>
                </a:solidFill>
              </a:rPr>
              <a:t>Get a sign up link from your referrer</a:t>
            </a:r>
            <a:endParaRPr lang="ru-RU" sz="4617" dirty="0">
              <a:solidFill>
                <a:schemeClr val="bg1">
                  <a:lumMod val="85000"/>
                </a:schemeClr>
              </a:solidFill>
            </a:endParaRPr>
          </a:p>
          <a:p>
            <a:pPr marL="753923" indent="-753923">
              <a:buFont typeface="+mj-lt"/>
              <a:buAutoNum type="arabicPeriod"/>
            </a:pPr>
            <a:r>
              <a:rPr lang="en-US" sz="4617" dirty="0">
                <a:solidFill>
                  <a:schemeClr val="bg1">
                    <a:lumMod val="85000"/>
                  </a:schemeClr>
                </a:solidFill>
              </a:rPr>
              <a:t>Purchase minimum of Entry Level 1 and secure  your spot in the matrix</a:t>
            </a:r>
          </a:p>
        </p:txBody>
      </p:sp>
      <p:pic>
        <p:nvPicPr>
          <p:cNvPr id="15" name="Рисунок 2">
            <a:extLst>
              <a:ext uri="{FF2B5EF4-FFF2-40B4-BE49-F238E27FC236}">
                <a16:creationId xmlns:a16="http://schemas.microsoft.com/office/drawing/2014/main" id="{D7F6BAB7-5FC0-EE4E-8FFD-B054F5374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9" t="7155" r="19421" b="6992"/>
          <a:stretch/>
        </p:blipFill>
        <p:spPr>
          <a:xfrm>
            <a:off x="14437378" y="3083026"/>
            <a:ext cx="2916847" cy="6087339"/>
          </a:xfrm>
          <a:prstGeom prst="flowChartAlternateProcess">
            <a:avLst/>
          </a:prstGeom>
        </p:spPr>
      </p:pic>
      <p:pic>
        <p:nvPicPr>
          <p:cNvPr id="16" name="Рисунок 3">
            <a:extLst>
              <a:ext uri="{FF2B5EF4-FFF2-40B4-BE49-F238E27FC236}">
                <a16:creationId xmlns:a16="http://schemas.microsoft.com/office/drawing/2014/main" id="{0F6B272D-609E-3F48-8CC1-EE4AF932E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966" y="1954158"/>
            <a:ext cx="2733668" cy="883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081026-E643-0745-BF72-5D4660323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7735239"/>
            <a:ext cx="3886200" cy="218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FC2BD-F90D-644C-AEF9-DA2F7EB69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3" y="7735240"/>
            <a:ext cx="3769100" cy="2255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7541B-65DF-5B41-B47C-942CFDFDE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7864475"/>
            <a:ext cx="3745423" cy="212657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B64611-B67D-1541-A4F2-C6D3856E63A9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163715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04DE5D56-54DB-3446-AA58-569D7D3BC04D}"/>
              </a:ext>
            </a:extLst>
          </p:cNvPr>
          <p:cNvSpPr txBox="1"/>
          <p:nvPr/>
        </p:nvSpPr>
        <p:spPr>
          <a:xfrm>
            <a:off x="0" y="1594589"/>
            <a:ext cx="20104100" cy="3654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94240" algn="ctr" defTabSz="1829745"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11873" dirty="0">
                <a:latin typeface="Franklin Gothic Medium" panose="020B0603020102020204" pitchFamily="34" charset="0"/>
              </a:rPr>
              <a:t>TOGETHER WE</a:t>
            </a:r>
            <a:br>
              <a:rPr lang="en-US" sz="11873" dirty="0">
                <a:latin typeface="Franklin Gothic Medium" panose="020B0603020102020204" pitchFamily="34" charset="0"/>
              </a:rPr>
            </a:br>
            <a:r>
              <a:rPr lang="en-US" sz="11873" dirty="0">
                <a:latin typeface="Franklin Gothic Medium" panose="020B0603020102020204" pitchFamily="34" charset="0"/>
              </a:rPr>
              <a:t>CREATE HISTORY</a:t>
            </a:r>
            <a:endParaRPr sz="7256" dirty="0">
              <a:latin typeface="Franklin Gothic Medium" panose="020B06030201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02F91F-B989-D54C-9A99-64CB7B091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"/>
          <a:stretch/>
        </p:blipFill>
        <p:spPr>
          <a:xfrm>
            <a:off x="3996423" y="6558627"/>
            <a:ext cx="12359099" cy="262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0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>
            <a:extLst>
              <a:ext uri="{FF2B5EF4-FFF2-40B4-BE49-F238E27FC236}">
                <a16:creationId xmlns:a16="http://schemas.microsoft.com/office/drawing/2014/main" id="{CC53D1B1-A71D-2F48-96CB-19CE17F5C2D4}"/>
              </a:ext>
            </a:extLst>
          </p:cNvPr>
          <p:cNvSpPr/>
          <p:nvPr/>
        </p:nvSpPr>
        <p:spPr>
          <a:xfrm>
            <a:off x="7594485" y="1123444"/>
            <a:ext cx="4913964" cy="3099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3">
            <a:extLst>
              <a:ext uri="{FF2B5EF4-FFF2-40B4-BE49-F238E27FC236}">
                <a16:creationId xmlns:a16="http://schemas.microsoft.com/office/drawing/2014/main" id="{3DFF7A56-3630-4325-B971-1748CD86ABA9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WHAT IS D.AI.SY AI?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89" name="object 5">
            <a:extLst>
              <a:ext uri="{FF2B5EF4-FFF2-40B4-BE49-F238E27FC236}">
                <a16:creationId xmlns:a16="http://schemas.microsoft.com/office/drawing/2014/main" id="{883B2694-3704-46ED-9D36-B4D496557800}"/>
              </a:ext>
            </a:extLst>
          </p:cNvPr>
          <p:cNvSpPr txBox="1">
            <a:spLocks/>
          </p:cNvSpPr>
          <p:nvPr/>
        </p:nvSpPr>
        <p:spPr>
          <a:xfrm>
            <a:off x="3614416" y="3749675"/>
            <a:ext cx="12874103" cy="5735994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969010" marR="5080" indent="-571500">
              <a:lnSpc>
                <a:spcPct val="13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u="sng" kern="0" spc="-5" dirty="0">
                <a:solidFill>
                  <a:schemeClr val="bg1">
                    <a:lumMod val="95000"/>
                  </a:schemeClr>
                </a:solidFill>
              </a:rPr>
              <a:t>D</a:t>
            </a: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ecentralized </a:t>
            </a:r>
            <a:r>
              <a:rPr lang="en-US" sz="3600" u="sng" kern="0" spc="-5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u="sng" kern="0" spc="-5" dirty="0">
                <a:solidFill>
                  <a:schemeClr val="bg1">
                    <a:lumMod val="95000"/>
                  </a:schemeClr>
                </a:solidFill>
              </a:rPr>
              <a:t>Sy</a:t>
            </a: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stem being developed by </a:t>
            </a:r>
            <a:r>
              <a:rPr lang="en-US" sz="3600" kern="0" spc="-5" dirty="0" err="1">
                <a:solidFill>
                  <a:schemeClr val="bg1">
                    <a:lumMod val="95000"/>
                  </a:schemeClr>
                </a:solidFill>
              </a:rPr>
              <a:t>Endotech</a:t>
            </a: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969010" marR="5080" indent="-571500">
              <a:lnSpc>
                <a:spcPct val="13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Daisy AI is the next generation of AI trading.</a:t>
            </a:r>
          </a:p>
          <a:p>
            <a:pPr marL="969010" marR="5080" indent="-571500">
              <a:lnSpc>
                <a:spcPct val="13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Daisy AI will significantly multiply the current AI performance.  </a:t>
            </a:r>
          </a:p>
          <a:p>
            <a:pPr marL="969010" marR="5080" indent="-571500">
              <a:lnSpc>
                <a:spcPct val="13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Daisy AI is the 1st project capitalized by Daisy Crowd Fund. </a:t>
            </a:r>
          </a:p>
          <a:p>
            <a:pPr marL="969010" marR="5080" indent="-571500">
              <a:lnSpc>
                <a:spcPct val="13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Daisy AI receives $10M for Development from referral plan.</a:t>
            </a:r>
          </a:p>
          <a:p>
            <a:pPr marL="969010" marR="5080" indent="-571500">
              <a:lnSpc>
                <a:spcPct val="13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Target for live Daisy AI trading account is $500M (Daisy Fund).</a:t>
            </a:r>
          </a:p>
          <a:p>
            <a:pPr marL="969010" marR="5080" indent="-571500">
              <a:lnSpc>
                <a:spcPct val="13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Daisy AI is </a:t>
            </a:r>
            <a:r>
              <a:rPr lang="en-US" sz="3600" kern="0" spc="-5" dirty="0" err="1">
                <a:solidFill>
                  <a:schemeClr val="bg1">
                    <a:lumMod val="95000"/>
                  </a:schemeClr>
                </a:solidFill>
              </a:rPr>
              <a:t>Endotech’s</a:t>
            </a: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 path to becoming a public company.</a:t>
            </a:r>
          </a:p>
        </p:txBody>
      </p:sp>
      <p:sp>
        <p:nvSpPr>
          <p:cNvPr id="90" name="object 7">
            <a:extLst>
              <a:ext uri="{FF2B5EF4-FFF2-40B4-BE49-F238E27FC236}">
                <a16:creationId xmlns:a16="http://schemas.microsoft.com/office/drawing/2014/main" id="{012A1317-A6E4-44AC-8347-22A448FD7B5D}"/>
              </a:ext>
            </a:extLst>
          </p:cNvPr>
          <p:cNvSpPr/>
          <p:nvPr/>
        </p:nvSpPr>
        <p:spPr>
          <a:xfrm>
            <a:off x="15717972" y="10203962"/>
            <a:ext cx="3666786" cy="617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4C977E-C994-F14B-A72B-D35BE59C6EBC}"/>
              </a:ext>
            </a:extLst>
          </p:cNvPr>
          <p:cNvSpPr txBox="1">
            <a:spLocks/>
          </p:cNvSpPr>
          <p:nvPr/>
        </p:nvSpPr>
        <p:spPr>
          <a:xfrm>
            <a:off x="5061528" y="10531475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727862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3">
            <a:extLst>
              <a:ext uri="{FF2B5EF4-FFF2-40B4-BE49-F238E27FC236}">
                <a16:creationId xmlns:a16="http://schemas.microsoft.com/office/drawing/2014/main" id="{3DFF7A56-3630-4325-B971-1748CD86ABA9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WHO IS ENDOTECH?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3580BC1F-44AD-439B-9C2D-2C714CA3555D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89" name="object 5">
            <a:extLst>
              <a:ext uri="{FF2B5EF4-FFF2-40B4-BE49-F238E27FC236}">
                <a16:creationId xmlns:a16="http://schemas.microsoft.com/office/drawing/2014/main" id="{883B2694-3704-46ED-9D36-B4D496557800}"/>
              </a:ext>
            </a:extLst>
          </p:cNvPr>
          <p:cNvSpPr txBox="1">
            <a:spLocks/>
          </p:cNvSpPr>
          <p:nvPr/>
        </p:nvSpPr>
        <p:spPr>
          <a:xfrm>
            <a:off x="3686868" y="1594456"/>
            <a:ext cx="14252570" cy="5575950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The 1st technology partner for Daisy Crowd Fund.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Global Fintech company specializing in AI trading systems.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Roadmap to complete Daisy AI and be publicly traded in 2022.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Currently providing AI trading systems for top financial institutions.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Proven track record of high-performance results.</a:t>
            </a:r>
          </a:p>
          <a:p>
            <a:pPr marL="969010" marR="5080" indent="-5715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lang="en-US" sz="3600" kern="0" spc="-5" dirty="0">
                <a:solidFill>
                  <a:schemeClr val="bg1">
                    <a:lumMod val="95000"/>
                  </a:schemeClr>
                </a:solidFill>
              </a:rPr>
              <a:t>Founded by Dr. Anna Becker, operated by top AI Scientists.</a:t>
            </a:r>
          </a:p>
        </p:txBody>
      </p:sp>
      <p:sp>
        <p:nvSpPr>
          <p:cNvPr id="90" name="object 7">
            <a:extLst>
              <a:ext uri="{FF2B5EF4-FFF2-40B4-BE49-F238E27FC236}">
                <a16:creationId xmlns:a16="http://schemas.microsoft.com/office/drawing/2014/main" id="{012A1317-A6E4-44AC-8347-22A448FD7B5D}"/>
              </a:ext>
            </a:extLst>
          </p:cNvPr>
          <p:cNvSpPr/>
          <p:nvPr/>
        </p:nvSpPr>
        <p:spPr>
          <a:xfrm>
            <a:off x="15717972" y="10203962"/>
            <a:ext cx="3666786" cy="617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A1F83F4E-C853-47AC-9ADE-C8EAF0E845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54" y="8359977"/>
            <a:ext cx="6823192" cy="13186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25D257-710D-7C4E-9E3E-F51688B2C4B7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30756152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3">
            <a:extLst>
              <a:ext uri="{FF2B5EF4-FFF2-40B4-BE49-F238E27FC236}">
                <a16:creationId xmlns:a16="http://schemas.microsoft.com/office/drawing/2014/main" id="{3DFF7A56-3630-4325-B971-1748CD86ABA9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WHO IS DR.ANNA?</a:t>
            </a: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3580BC1F-44AD-439B-9C2D-2C714CA3555D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90" name="object 7">
            <a:extLst>
              <a:ext uri="{FF2B5EF4-FFF2-40B4-BE49-F238E27FC236}">
                <a16:creationId xmlns:a16="http://schemas.microsoft.com/office/drawing/2014/main" id="{012A1317-A6E4-44AC-8347-22A448FD7B5D}"/>
              </a:ext>
            </a:extLst>
          </p:cNvPr>
          <p:cNvSpPr/>
          <p:nvPr/>
        </p:nvSpPr>
        <p:spPr>
          <a:xfrm>
            <a:off x="15717972" y="10203962"/>
            <a:ext cx="3666786" cy="617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BE1AE17-C732-4021-9E8F-8E746159DC7A}"/>
              </a:ext>
            </a:extLst>
          </p:cNvPr>
          <p:cNvSpPr txBox="1"/>
          <p:nvPr/>
        </p:nvSpPr>
        <p:spPr>
          <a:xfrm>
            <a:off x="2350754" y="1653972"/>
            <a:ext cx="13438322" cy="887486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74320" marR="24130" indent="-262255">
              <a:lnSpc>
                <a:spcPts val="3050"/>
              </a:lnSpc>
              <a:spcBef>
                <a:spcPts val="325"/>
              </a:spcBef>
              <a:buChar char="•"/>
              <a:tabLst>
                <a:tab pos="274320" algn="l"/>
                <a:tab pos="274955" algn="l"/>
              </a:tabLst>
            </a:pPr>
            <a:r>
              <a:rPr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Her deep-learning algorithms manage over 1 Billion dollars of investment (AuM) and  have been deployed in managing </a:t>
            </a:r>
            <a:r>
              <a:rPr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institutional </a:t>
            </a:r>
            <a:r>
              <a:rPr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monies </a:t>
            </a:r>
            <a:r>
              <a:rPr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for </a:t>
            </a:r>
            <a:r>
              <a:rPr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more than a</a:t>
            </a:r>
            <a:r>
              <a:rPr sz="2650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decade.</a:t>
            </a:r>
            <a:endParaRPr sz="26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5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74320" marR="5080" indent="-262255">
              <a:lnSpc>
                <a:spcPts val="3050"/>
              </a:lnSpc>
              <a:buChar char="•"/>
              <a:tabLst>
                <a:tab pos="274320" algn="l"/>
                <a:tab pos="274955" algn="l"/>
              </a:tabLst>
            </a:pPr>
            <a:r>
              <a:rPr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Her teams of AI scientists have more than 20 proprietary AI systems in operation and serve as the AI investing backbone of trading at more than 150 investment</a:t>
            </a:r>
            <a:r>
              <a:rPr sz="2650" spc="-16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firms  across the United States, Europe and</a:t>
            </a:r>
            <a:r>
              <a:rPr sz="2650" spc="-17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Asia.</a:t>
            </a:r>
            <a:endParaRPr sz="26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5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74320" marR="268605" indent="-262255">
              <a:lnSpc>
                <a:spcPts val="3050"/>
              </a:lnSpc>
              <a:spcBef>
                <a:spcPts val="5"/>
              </a:spcBef>
              <a:buChar char="•"/>
              <a:tabLst>
                <a:tab pos="274320" algn="l"/>
                <a:tab pos="274955" algn="l"/>
              </a:tabLst>
            </a:pPr>
            <a:r>
              <a:rPr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At the age of 20 found an approximation algorithm by a </a:t>
            </a:r>
            <a:r>
              <a:rPr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factor </a:t>
            </a:r>
            <a:r>
              <a:rPr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 two, which now has wide applications in operating systems, database systems, and VLSI chip  design.</a:t>
            </a:r>
            <a:endParaRPr lang="en-US" sz="2650" spc="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74320" marR="268605" indent="-262255">
              <a:lnSpc>
                <a:spcPts val="3050"/>
              </a:lnSpc>
              <a:spcBef>
                <a:spcPts val="5"/>
              </a:spcBef>
              <a:buChar char="•"/>
              <a:tabLst>
                <a:tab pos="274320" algn="l"/>
                <a:tab pos="274955" algn="l"/>
              </a:tabLst>
            </a:pPr>
            <a:endParaRPr lang="en-US" sz="2650" spc="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74320" marR="268605" indent="-262255">
              <a:lnSpc>
                <a:spcPts val="3050"/>
              </a:lnSpc>
              <a:spcBef>
                <a:spcPts val="5"/>
              </a:spcBef>
              <a:buFontTx/>
              <a:buChar char="•"/>
              <a:tabLst>
                <a:tab pos="274320" algn="l"/>
                <a:tab pos="274955" algn="l"/>
              </a:tabLst>
            </a:pPr>
            <a:r>
              <a:rPr lang="en-US"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Worked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with </a:t>
            </a:r>
            <a:r>
              <a:rPr lang="en-US" sz="265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CME/CBOT,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FCM's and other participants of Futures and Commodities  eco-system, </a:t>
            </a:r>
            <a:r>
              <a:rPr lang="en-US"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promote algorithmic trading platform </a:t>
            </a:r>
            <a:r>
              <a:rPr lang="en-US"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 retail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and </a:t>
            </a:r>
            <a:r>
              <a:rPr lang="en-US"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institutional</a:t>
            </a:r>
            <a:r>
              <a:rPr lang="en-US" sz="2650" spc="6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clients.</a:t>
            </a:r>
          </a:p>
          <a:p>
            <a:pPr marL="274320" marR="268605" indent="-262255">
              <a:lnSpc>
                <a:spcPts val="3050"/>
              </a:lnSpc>
              <a:spcBef>
                <a:spcPts val="5"/>
              </a:spcBef>
              <a:buFontTx/>
              <a:buChar char="•"/>
              <a:tabLst>
                <a:tab pos="274320" algn="l"/>
                <a:tab pos="274955" algn="l"/>
              </a:tabLst>
            </a:pPr>
            <a:endParaRPr lang="en-US" sz="2650" spc="5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74320" marR="5080" indent="-262255">
              <a:lnSpc>
                <a:spcPts val="3050"/>
              </a:lnSpc>
              <a:spcBef>
                <a:spcPts val="325"/>
              </a:spcBef>
              <a:buChar char="•"/>
              <a:tabLst>
                <a:tab pos="274320" algn="l"/>
                <a:tab pos="274955" algn="l"/>
              </a:tabLst>
            </a:pP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Following her </a:t>
            </a:r>
            <a:r>
              <a:rPr lang="en-US" sz="26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PhD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 </a:t>
            </a:r>
            <a:r>
              <a:rPr lang="en-US"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Artificial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Intelligence at the </a:t>
            </a:r>
            <a:r>
              <a:rPr lang="en-US"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elite </a:t>
            </a:r>
            <a:r>
              <a:rPr lang="en-US" sz="2650" spc="-3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Technion </a:t>
            </a:r>
            <a:r>
              <a:rPr lang="en-US" sz="2650" spc="-1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University, </a:t>
            </a:r>
            <a:r>
              <a:rPr lang="en-US" sz="2650" spc="-4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Dr.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Becker  has founded and sold several AI companies in the </a:t>
            </a:r>
            <a:r>
              <a:rPr lang="en-US" sz="2650" spc="-4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FinTech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space and is now the  founder and </a:t>
            </a:r>
            <a:r>
              <a:rPr lang="en-US" sz="2650" spc="1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CEO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2650" spc="-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650" spc="5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Endotech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</a:t>
            </a:r>
            <a:endParaRPr lang="en-US" sz="26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lang="en-US" sz="35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74320" marR="178435" indent="-262255">
              <a:lnSpc>
                <a:spcPts val="3050"/>
              </a:lnSpc>
              <a:buChar char="•"/>
              <a:tabLst>
                <a:tab pos="274320" algn="l"/>
                <a:tab pos="274955" algn="l"/>
              </a:tabLst>
            </a:pP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Her publications have been distributed in the leading AI financial circles across  Europe and America, and her Machine Learning systems have been integrated</a:t>
            </a:r>
            <a:r>
              <a:rPr lang="en-US" sz="2650" spc="-1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into  the some of the </a:t>
            </a:r>
            <a:r>
              <a:rPr lang="en-US" sz="2650" spc="-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world’s 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largest and most successful banks and funds worldwide  including Dragon Holdings </a:t>
            </a:r>
            <a:r>
              <a:rPr lang="en-US" sz="265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to</a:t>
            </a:r>
            <a:r>
              <a:rPr lang="en-US" sz="2650" spc="-2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650" spc="5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MFGlobal</a:t>
            </a:r>
            <a:r>
              <a:rPr lang="en-US" sz="2650" spc="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.</a:t>
            </a:r>
            <a:endParaRPr lang="en-US" sz="265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0729CA43-A3F4-4499-AFCB-6358F0197384}"/>
              </a:ext>
            </a:extLst>
          </p:cNvPr>
          <p:cNvSpPr txBox="1"/>
          <p:nvPr/>
        </p:nvSpPr>
        <p:spPr>
          <a:xfrm>
            <a:off x="16378201" y="4816475"/>
            <a:ext cx="2346325" cy="11861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699"/>
              </a:lnSpc>
              <a:spcBef>
                <a:spcPts val="75"/>
              </a:spcBef>
            </a:pPr>
            <a:r>
              <a:rPr sz="2500" spc="-35" dirty="0">
                <a:solidFill>
                  <a:srgbClr val="FFFFFF"/>
                </a:solidFill>
                <a:latin typeface="Helvetica"/>
                <a:cs typeface="Helvetica"/>
              </a:rPr>
              <a:t>Dr. </a:t>
            </a:r>
            <a:r>
              <a:rPr sz="2500" spc="15" dirty="0">
                <a:solidFill>
                  <a:srgbClr val="FFFFFF"/>
                </a:solidFill>
                <a:latin typeface="Helvetica"/>
                <a:cs typeface="Helvetica"/>
              </a:rPr>
              <a:t>Anna</a:t>
            </a:r>
            <a:r>
              <a:rPr sz="2500" spc="-160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Helvetica"/>
                <a:cs typeface="Helvetica"/>
              </a:rPr>
              <a:t>Becker  Endotech </a:t>
            </a:r>
            <a:r>
              <a:rPr sz="2500" spc="15" dirty="0">
                <a:solidFill>
                  <a:srgbClr val="FFFFFF"/>
                </a:solidFill>
                <a:latin typeface="Helvetica"/>
                <a:cs typeface="Helvetica"/>
              </a:rPr>
              <a:t>CEO,  FOUNDER</a:t>
            </a:r>
            <a:endParaRPr sz="2500" dirty="0">
              <a:latin typeface="Helvetica"/>
              <a:cs typeface="Helvetica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55471A2-BA4B-426B-B0C2-F1D2947030BB}"/>
              </a:ext>
            </a:extLst>
          </p:cNvPr>
          <p:cNvSpPr/>
          <p:nvPr/>
        </p:nvSpPr>
        <p:spPr>
          <a:xfrm>
            <a:off x="16147569" y="1699000"/>
            <a:ext cx="2807591" cy="2999119"/>
          </a:xfrm>
          <a:prstGeom prst="rect">
            <a:avLst/>
          </a:prstGeom>
          <a:blipFill>
            <a:blip r:embed="rId4" cstate="print"/>
            <a:stretch>
              <a:fillRect l="-5060" r="-6942"/>
            </a:stretch>
          </a:blip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69D84A-2CA6-D541-A606-2A7916D5EEA9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13990239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8">
            <a:extLst>
              <a:ext uri="{FF2B5EF4-FFF2-40B4-BE49-F238E27FC236}">
                <a16:creationId xmlns:a16="http://schemas.microsoft.com/office/drawing/2014/main" id="{FAF2BA86-4C35-43A4-A754-6ACAB122EE6E}"/>
              </a:ext>
            </a:extLst>
          </p:cNvPr>
          <p:cNvSpPr/>
          <p:nvPr/>
        </p:nvSpPr>
        <p:spPr>
          <a:xfrm>
            <a:off x="2929307" y="1296946"/>
            <a:ext cx="14245486" cy="8697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B71AE003-0A60-4E1D-BFE2-564C08866BB1}"/>
              </a:ext>
            </a:extLst>
          </p:cNvPr>
          <p:cNvSpPr/>
          <p:nvPr/>
        </p:nvSpPr>
        <p:spPr>
          <a:xfrm>
            <a:off x="3290572" y="6188075"/>
            <a:ext cx="13749047" cy="3733800"/>
          </a:xfrm>
          <a:custGeom>
            <a:avLst/>
            <a:gdLst/>
            <a:ahLst/>
            <a:cxnLst/>
            <a:rect l="l" t="t" r="r" b="b"/>
            <a:pathLst>
              <a:path w="14995525" h="4382770">
                <a:moveTo>
                  <a:pt x="14821129" y="4088904"/>
                </a:moveTo>
                <a:lnTo>
                  <a:pt x="14821116" y="3268535"/>
                </a:lnTo>
                <a:lnTo>
                  <a:pt x="14820900" y="3213036"/>
                </a:lnTo>
                <a:lnTo>
                  <a:pt x="14819325" y="3168002"/>
                </a:lnTo>
                <a:lnTo>
                  <a:pt x="14806740" y="3096234"/>
                </a:lnTo>
                <a:lnTo>
                  <a:pt x="14789392" y="3061119"/>
                </a:lnTo>
                <a:lnTo>
                  <a:pt x="14765135" y="3030944"/>
                </a:lnTo>
                <a:lnTo>
                  <a:pt x="14734959" y="3006687"/>
                </a:lnTo>
                <a:lnTo>
                  <a:pt x="14699856" y="2989338"/>
                </a:lnTo>
                <a:lnTo>
                  <a:pt x="14628241" y="2976753"/>
                </a:lnTo>
                <a:lnTo>
                  <a:pt x="14583601" y="2975178"/>
                </a:lnTo>
                <a:lnTo>
                  <a:pt x="14527556" y="2974962"/>
                </a:lnTo>
                <a:lnTo>
                  <a:pt x="315810" y="2974962"/>
                </a:lnTo>
                <a:lnTo>
                  <a:pt x="259016" y="2975178"/>
                </a:lnTo>
                <a:lnTo>
                  <a:pt x="213982" y="2976753"/>
                </a:lnTo>
                <a:lnTo>
                  <a:pt x="142214" y="2989338"/>
                </a:lnTo>
                <a:lnTo>
                  <a:pt x="107099" y="3006687"/>
                </a:lnTo>
                <a:lnTo>
                  <a:pt x="76923" y="3030944"/>
                </a:lnTo>
                <a:lnTo>
                  <a:pt x="52666" y="3061119"/>
                </a:lnTo>
                <a:lnTo>
                  <a:pt x="35318" y="3096234"/>
                </a:lnTo>
                <a:lnTo>
                  <a:pt x="22733" y="3167837"/>
                </a:lnTo>
                <a:lnTo>
                  <a:pt x="21158" y="3212490"/>
                </a:lnTo>
                <a:lnTo>
                  <a:pt x="20942" y="3268535"/>
                </a:lnTo>
                <a:lnTo>
                  <a:pt x="20942" y="4088904"/>
                </a:lnTo>
                <a:lnTo>
                  <a:pt x="21158" y="4144391"/>
                </a:lnTo>
                <a:lnTo>
                  <a:pt x="22733" y="4189425"/>
                </a:lnTo>
                <a:lnTo>
                  <a:pt x="35318" y="4261193"/>
                </a:lnTo>
                <a:lnTo>
                  <a:pt x="52666" y="4296308"/>
                </a:lnTo>
                <a:lnTo>
                  <a:pt x="76923" y="4326496"/>
                </a:lnTo>
                <a:lnTo>
                  <a:pt x="107099" y="4350740"/>
                </a:lnTo>
                <a:lnTo>
                  <a:pt x="142214" y="4368089"/>
                </a:lnTo>
                <a:lnTo>
                  <a:pt x="213817" y="4380674"/>
                </a:lnTo>
                <a:lnTo>
                  <a:pt x="258470" y="4382249"/>
                </a:lnTo>
                <a:lnTo>
                  <a:pt x="314515" y="4382478"/>
                </a:lnTo>
                <a:lnTo>
                  <a:pt x="14526247" y="4382478"/>
                </a:lnTo>
                <a:lnTo>
                  <a:pt x="14583042" y="4382249"/>
                </a:lnTo>
                <a:lnTo>
                  <a:pt x="14628076" y="4380674"/>
                </a:lnTo>
                <a:lnTo>
                  <a:pt x="14699856" y="4368089"/>
                </a:lnTo>
                <a:lnTo>
                  <a:pt x="14734959" y="4350740"/>
                </a:lnTo>
                <a:lnTo>
                  <a:pt x="14765135" y="4326496"/>
                </a:lnTo>
                <a:lnTo>
                  <a:pt x="14789392" y="4296308"/>
                </a:lnTo>
                <a:lnTo>
                  <a:pt x="14806740" y="4261193"/>
                </a:lnTo>
                <a:lnTo>
                  <a:pt x="14819325" y="4189590"/>
                </a:lnTo>
                <a:lnTo>
                  <a:pt x="14820900" y="4144949"/>
                </a:lnTo>
                <a:lnTo>
                  <a:pt x="14821129" y="4088904"/>
                </a:lnTo>
                <a:close/>
              </a:path>
              <a:path w="14995525" h="4382770">
                <a:moveTo>
                  <a:pt x="14995525" y="164592"/>
                </a:moveTo>
                <a:lnTo>
                  <a:pt x="14989645" y="120827"/>
                </a:lnTo>
                <a:lnTo>
                  <a:pt x="14973059" y="81521"/>
                </a:lnTo>
                <a:lnTo>
                  <a:pt x="14947329" y="48209"/>
                </a:lnTo>
                <a:lnTo>
                  <a:pt x="14914017" y="22466"/>
                </a:lnTo>
                <a:lnTo>
                  <a:pt x="14874697" y="5880"/>
                </a:lnTo>
                <a:lnTo>
                  <a:pt x="14830946" y="0"/>
                </a:lnTo>
                <a:lnTo>
                  <a:pt x="9002014" y="0"/>
                </a:lnTo>
                <a:lnTo>
                  <a:pt x="8958262" y="5880"/>
                </a:lnTo>
                <a:lnTo>
                  <a:pt x="8918943" y="22466"/>
                </a:lnTo>
                <a:lnTo>
                  <a:pt x="8885631" y="48209"/>
                </a:lnTo>
                <a:lnTo>
                  <a:pt x="8859888" y="81521"/>
                </a:lnTo>
                <a:lnTo>
                  <a:pt x="8843302" y="120827"/>
                </a:lnTo>
                <a:lnTo>
                  <a:pt x="8837422" y="164592"/>
                </a:lnTo>
                <a:lnTo>
                  <a:pt x="8843302" y="208343"/>
                </a:lnTo>
                <a:lnTo>
                  <a:pt x="8859888" y="247662"/>
                </a:lnTo>
                <a:lnTo>
                  <a:pt x="8885631" y="280974"/>
                </a:lnTo>
                <a:lnTo>
                  <a:pt x="8918943" y="306705"/>
                </a:lnTo>
                <a:lnTo>
                  <a:pt x="8936507" y="314121"/>
                </a:lnTo>
                <a:lnTo>
                  <a:pt x="164579" y="314121"/>
                </a:lnTo>
                <a:lnTo>
                  <a:pt x="120827" y="320001"/>
                </a:lnTo>
                <a:lnTo>
                  <a:pt x="81508" y="336600"/>
                </a:lnTo>
                <a:lnTo>
                  <a:pt x="48196" y="362331"/>
                </a:lnTo>
                <a:lnTo>
                  <a:pt x="22466" y="395643"/>
                </a:lnTo>
                <a:lnTo>
                  <a:pt x="5880" y="434962"/>
                </a:lnTo>
                <a:lnTo>
                  <a:pt x="0" y="478713"/>
                </a:lnTo>
                <a:lnTo>
                  <a:pt x="5880" y="522465"/>
                </a:lnTo>
                <a:lnTo>
                  <a:pt x="22466" y="561784"/>
                </a:lnTo>
                <a:lnTo>
                  <a:pt x="48196" y="595096"/>
                </a:lnTo>
                <a:lnTo>
                  <a:pt x="81508" y="620826"/>
                </a:lnTo>
                <a:lnTo>
                  <a:pt x="120827" y="637425"/>
                </a:lnTo>
                <a:lnTo>
                  <a:pt x="164579" y="643305"/>
                </a:lnTo>
                <a:lnTo>
                  <a:pt x="11224870" y="643305"/>
                </a:lnTo>
                <a:lnTo>
                  <a:pt x="11268621" y="637425"/>
                </a:lnTo>
                <a:lnTo>
                  <a:pt x="11307940" y="620826"/>
                </a:lnTo>
                <a:lnTo>
                  <a:pt x="11341252" y="595096"/>
                </a:lnTo>
                <a:lnTo>
                  <a:pt x="11366983" y="561784"/>
                </a:lnTo>
                <a:lnTo>
                  <a:pt x="11383582" y="522465"/>
                </a:lnTo>
                <a:lnTo>
                  <a:pt x="11389462" y="478713"/>
                </a:lnTo>
                <a:lnTo>
                  <a:pt x="11383582" y="434962"/>
                </a:lnTo>
                <a:lnTo>
                  <a:pt x="11366983" y="395643"/>
                </a:lnTo>
                <a:lnTo>
                  <a:pt x="11341252" y="362331"/>
                </a:lnTo>
                <a:lnTo>
                  <a:pt x="11307940" y="336600"/>
                </a:lnTo>
                <a:lnTo>
                  <a:pt x="11290338" y="329171"/>
                </a:lnTo>
                <a:lnTo>
                  <a:pt x="14830946" y="329171"/>
                </a:lnTo>
                <a:lnTo>
                  <a:pt x="14874697" y="323303"/>
                </a:lnTo>
                <a:lnTo>
                  <a:pt x="14914017" y="306705"/>
                </a:lnTo>
                <a:lnTo>
                  <a:pt x="14947329" y="280974"/>
                </a:lnTo>
                <a:lnTo>
                  <a:pt x="14973059" y="247662"/>
                </a:lnTo>
                <a:lnTo>
                  <a:pt x="14989645" y="208343"/>
                </a:lnTo>
                <a:lnTo>
                  <a:pt x="14995525" y="164592"/>
                </a:lnTo>
                <a:close/>
              </a:path>
            </a:pathLst>
          </a:custGeom>
          <a:solidFill>
            <a:srgbClr val="FFFB00">
              <a:alpha val="2754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1246D188-1798-4365-925B-3BC4E4AA6203}"/>
              </a:ext>
            </a:extLst>
          </p:cNvPr>
          <p:cNvSpPr/>
          <p:nvPr/>
        </p:nvSpPr>
        <p:spPr>
          <a:xfrm>
            <a:off x="3360737" y="8702675"/>
            <a:ext cx="13570306" cy="1219201"/>
          </a:xfrm>
          <a:custGeom>
            <a:avLst/>
            <a:gdLst/>
            <a:ahLst/>
            <a:cxnLst/>
            <a:rect l="l" t="t" r="r" b="b"/>
            <a:pathLst>
              <a:path w="14800580" h="1407795">
                <a:moveTo>
                  <a:pt x="293573" y="0"/>
                </a:moveTo>
                <a:lnTo>
                  <a:pt x="14506615" y="0"/>
                </a:lnTo>
                <a:lnTo>
                  <a:pt x="14562659" y="224"/>
                </a:lnTo>
                <a:lnTo>
                  <a:pt x="14607301" y="1798"/>
                </a:lnTo>
                <a:lnTo>
                  <a:pt x="14678914" y="14386"/>
                </a:lnTo>
                <a:lnTo>
                  <a:pt x="14714028" y="31729"/>
                </a:lnTo>
                <a:lnTo>
                  <a:pt x="14744204" y="55982"/>
                </a:lnTo>
                <a:lnTo>
                  <a:pt x="14768456" y="86159"/>
                </a:lnTo>
                <a:lnTo>
                  <a:pt x="14785801" y="121275"/>
                </a:lnTo>
                <a:lnTo>
                  <a:pt x="14798389" y="193048"/>
                </a:lnTo>
                <a:lnTo>
                  <a:pt x="14799963" y="238078"/>
                </a:lnTo>
                <a:lnTo>
                  <a:pt x="14800188" y="294878"/>
                </a:lnTo>
                <a:lnTo>
                  <a:pt x="14800188" y="1113941"/>
                </a:lnTo>
                <a:lnTo>
                  <a:pt x="14799963" y="1169987"/>
                </a:lnTo>
                <a:lnTo>
                  <a:pt x="14798389" y="1214630"/>
                </a:lnTo>
                <a:lnTo>
                  <a:pt x="14785801" y="1286240"/>
                </a:lnTo>
                <a:lnTo>
                  <a:pt x="14768456" y="1321356"/>
                </a:lnTo>
                <a:lnTo>
                  <a:pt x="14744204" y="1351533"/>
                </a:lnTo>
                <a:lnTo>
                  <a:pt x="14714028" y="1375786"/>
                </a:lnTo>
                <a:lnTo>
                  <a:pt x="14678914" y="1393129"/>
                </a:lnTo>
                <a:lnTo>
                  <a:pt x="14607137" y="1405717"/>
                </a:lnTo>
                <a:lnTo>
                  <a:pt x="14562107" y="1407291"/>
                </a:lnTo>
                <a:lnTo>
                  <a:pt x="14505307" y="1407516"/>
                </a:lnTo>
                <a:lnTo>
                  <a:pt x="293573" y="1407516"/>
                </a:lnTo>
                <a:lnTo>
                  <a:pt x="237527" y="1407291"/>
                </a:lnTo>
                <a:lnTo>
                  <a:pt x="192885" y="1405717"/>
                </a:lnTo>
                <a:lnTo>
                  <a:pt x="121275" y="1393129"/>
                </a:lnTo>
                <a:lnTo>
                  <a:pt x="86159" y="1375786"/>
                </a:lnTo>
                <a:lnTo>
                  <a:pt x="55982" y="1351533"/>
                </a:lnTo>
                <a:lnTo>
                  <a:pt x="31729" y="1321356"/>
                </a:lnTo>
                <a:lnTo>
                  <a:pt x="14386" y="1286240"/>
                </a:lnTo>
                <a:lnTo>
                  <a:pt x="1798" y="1214467"/>
                </a:lnTo>
                <a:lnTo>
                  <a:pt x="224" y="1169437"/>
                </a:lnTo>
                <a:lnTo>
                  <a:pt x="0" y="1112637"/>
                </a:lnTo>
                <a:lnTo>
                  <a:pt x="0" y="293573"/>
                </a:lnTo>
                <a:lnTo>
                  <a:pt x="224" y="237527"/>
                </a:lnTo>
                <a:lnTo>
                  <a:pt x="1798" y="192885"/>
                </a:lnTo>
                <a:lnTo>
                  <a:pt x="14386" y="121275"/>
                </a:lnTo>
                <a:lnTo>
                  <a:pt x="31729" y="86159"/>
                </a:lnTo>
                <a:lnTo>
                  <a:pt x="55982" y="55982"/>
                </a:lnTo>
                <a:lnTo>
                  <a:pt x="86159" y="31729"/>
                </a:lnTo>
                <a:lnTo>
                  <a:pt x="121275" y="14386"/>
                </a:lnTo>
                <a:lnTo>
                  <a:pt x="193048" y="1798"/>
                </a:lnTo>
                <a:lnTo>
                  <a:pt x="238078" y="224"/>
                </a:lnTo>
                <a:lnTo>
                  <a:pt x="294878" y="0"/>
                </a:lnTo>
                <a:lnTo>
                  <a:pt x="293573" y="0"/>
                </a:lnTo>
                <a:close/>
              </a:path>
            </a:pathLst>
          </a:custGeom>
          <a:ln w="11517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0B279A7D-EE10-4CFF-9F94-FE52B5CFBD42}"/>
              </a:ext>
            </a:extLst>
          </p:cNvPr>
          <p:cNvSpPr/>
          <p:nvPr/>
        </p:nvSpPr>
        <p:spPr>
          <a:xfrm>
            <a:off x="5934473" y="3749675"/>
            <a:ext cx="10941297" cy="658487"/>
          </a:xfrm>
          <a:custGeom>
            <a:avLst/>
            <a:gdLst/>
            <a:ahLst/>
            <a:cxnLst/>
            <a:rect l="l" t="t" r="r" b="b"/>
            <a:pathLst>
              <a:path w="11787505" h="718185">
                <a:moveTo>
                  <a:pt x="11493366" y="0"/>
                </a:moveTo>
                <a:lnTo>
                  <a:pt x="294878" y="0"/>
                </a:lnTo>
                <a:lnTo>
                  <a:pt x="238078" y="224"/>
                </a:lnTo>
                <a:lnTo>
                  <a:pt x="193048" y="1798"/>
                </a:lnTo>
                <a:lnTo>
                  <a:pt x="121275" y="14385"/>
                </a:lnTo>
                <a:lnTo>
                  <a:pt x="86159" y="31729"/>
                </a:lnTo>
                <a:lnTo>
                  <a:pt x="55982" y="55982"/>
                </a:lnTo>
                <a:lnTo>
                  <a:pt x="31730" y="86159"/>
                </a:lnTo>
                <a:lnTo>
                  <a:pt x="14386" y="121275"/>
                </a:lnTo>
                <a:lnTo>
                  <a:pt x="1798" y="192884"/>
                </a:lnTo>
                <a:lnTo>
                  <a:pt x="224" y="237527"/>
                </a:lnTo>
                <a:lnTo>
                  <a:pt x="0" y="293573"/>
                </a:lnTo>
                <a:lnTo>
                  <a:pt x="5" y="424254"/>
                </a:lnTo>
                <a:lnTo>
                  <a:pt x="224" y="479749"/>
                </a:lnTo>
                <a:lnTo>
                  <a:pt x="1798" y="524779"/>
                </a:lnTo>
                <a:lnTo>
                  <a:pt x="14386" y="596552"/>
                </a:lnTo>
                <a:lnTo>
                  <a:pt x="31730" y="631668"/>
                </a:lnTo>
                <a:lnTo>
                  <a:pt x="55982" y="661845"/>
                </a:lnTo>
                <a:lnTo>
                  <a:pt x="86159" y="686098"/>
                </a:lnTo>
                <a:lnTo>
                  <a:pt x="121275" y="703441"/>
                </a:lnTo>
                <a:lnTo>
                  <a:pt x="192885" y="716030"/>
                </a:lnTo>
                <a:lnTo>
                  <a:pt x="237528" y="717603"/>
                </a:lnTo>
                <a:lnTo>
                  <a:pt x="293574" y="717828"/>
                </a:lnTo>
                <a:lnTo>
                  <a:pt x="11492067" y="717828"/>
                </a:lnTo>
                <a:lnTo>
                  <a:pt x="11548868" y="717603"/>
                </a:lnTo>
                <a:lnTo>
                  <a:pt x="11593897" y="716030"/>
                </a:lnTo>
                <a:lnTo>
                  <a:pt x="11665664" y="703441"/>
                </a:lnTo>
                <a:lnTo>
                  <a:pt x="11700785" y="686098"/>
                </a:lnTo>
                <a:lnTo>
                  <a:pt x="11730963" y="661845"/>
                </a:lnTo>
                <a:lnTo>
                  <a:pt x="11755217" y="631668"/>
                </a:lnTo>
                <a:lnTo>
                  <a:pt x="11772561" y="596552"/>
                </a:lnTo>
                <a:lnTo>
                  <a:pt x="11785150" y="524942"/>
                </a:lnTo>
                <a:lnTo>
                  <a:pt x="11786724" y="480299"/>
                </a:lnTo>
                <a:lnTo>
                  <a:pt x="11786948" y="424254"/>
                </a:lnTo>
                <a:lnTo>
                  <a:pt x="11786943" y="293573"/>
                </a:lnTo>
                <a:lnTo>
                  <a:pt x="11786724" y="238078"/>
                </a:lnTo>
                <a:lnTo>
                  <a:pt x="11785150" y="193048"/>
                </a:lnTo>
                <a:lnTo>
                  <a:pt x="11772561" y="121275"/>
                </a:lnTo>
                <a:lnTo>
                  <a:pt x="11755217" y="86159"/>
                </a:lnTo>
                <a:lnTo>
                  <a:pt x="11730963" y="55982"/>
                </a:lnTo>
                <a:lnTo>
                  <a:pt x="11700785" y="31729"/>
                </a:lnTo>
                <a:lnTo>
                  <a:pt x="11665664" y="14385"/>
                </a:lnTo>
                <a:lnTo>
                  <a:pt x="11594059" y="1798"/>
                </a:lnTo>
                <a:lnTo>
                  <a:pt x="11549416" y="224"/>
                </a:lnTo>
                <a:lnTo>
                  <a:pt x="11493366" y="0"/>
                </a:lnTo>
                <a:close/>
              </a:path>
            </a:pathLst>
          </a:custGeom>
          <a:solidFill>
            <a:srgbClr val="FFFB00">
              <a:alpha val="275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5">
            <a:extLst>
              <a:ext uri="{FF2B5EF4-FFF2-40B4-BE49-F238E27FC236}">
                <a16:creationId xmlns:a16="http://schemas.microsoft.com/office/drawing/2014/main" id="{9D6CA94A-AAF7-4414-925A-F7A15FB4946A}"/>
              </a:ext>
            </a:extLst>
          </p:cNvPr>
          <p:cNvSpPr/>
          <p:nvPr/>
        </p:nvSpPr>
        <p:spPr>
          <a:xfrm>
            <a:off x="5934473" y="3722362"/>
            <a:ext cx="10941297" cy="609600"/>
          </a:xfrm>
          <a:custGeom>
            <a:avLst/>
            <a:gdLst/>
            <a:ahLst/>
            <a:cxnLst/>
            <a:rect l="l" t="t" r="r" b="b"/>
            <a:pathLst>
              <a:path w="11787505" h="718185">
                <a:moveTo>
                  <a:pt x="293573" y="0"/>
                </a:moveTo>
                <a:lnTo>
                  <a:pt x="11493367" y="0"/>
                </a:lnTo>
                <a:lnTo>
                  <a:pt x="11549417" y="224"/>
                </a:lnTo>
                <a:lnTo>
                  <a:pt x="11594060" y="1798"/>
                </a:lnTo>
                <a:lnTo>
                  <a:pt x="11665665" y="14386"/>
                </a:lnTo>
                <a:lnTo>
                  <a:pt x="11700786" y="31729"/>
                </a:lnTo>
                <a:lnTo>
                  <a:pt x="11730964" y="55982"/>
                </a:lnTo>
                <a:lnTo>
                  <a:pt x="11755218" y="86159"/>
                </a:lnTo>
                <a:lnTo>
                  <a:pt x="11772563" y="121275"/>
                </a:lnTo>
                <a:lnTo>
                  <a:pt x="11785151" y="193048"/>
                </a:lnTo>
                <a:lnTo>
                  <a:pt x="11786725" y="238078"/>
                </a:lnTo>
                <a:lnTo>
                  <a:pt x="11786950" y="294878"/>
                </a:lnTo>
                <a:lnTo>
                  <a:pt x="11786950" y="424254"/>
                </a:lnTo>
                <a:lnTo>
                  <a:pt x="11786725" y="480300"/>
                </a:lnTo>
                <a:lnTo>
                  <a:pt x="11785151" y="524943"/>
                </a:lnTo>
                <a:lnTo>
                  <a:pt x="11772563" y="596552"/>
                </a:lnTo>
                <a:lnTo>
                  <a:pt x="11755218" y="631668"/>
                </a:lnTo>
                <a:lnTo>
                  <a:pt x="11730964" y="661845"/>
                </a:lnTo>
                <a:lnTo>
                  <a:pt x="11700786" y="686098"/>
                </a:lnTo>
                <a:lnTo>
                  <a:pt x="11665665" y="703441"/>
                </a:lnTo>
                <a:lnTo>
                  <a:pt x="11593898" y="716029"/>
                </a:lnTo>
                <a:lnTo>
                  <a:pt x="11548869" y="717603"/>
                </a:lnTo>
                <a:lnTo>
                  <a:pt x="11492068" y="717828"/>
                </a:lnTo>
                <a:lnTo>
                  <a:pt x="293573" y="717828"/>
                </a:lnTo>
                <a:lnTo>
                  <a:pt x="237527" y="717603"/>
                </a:lnTo>
                <a:lnTo>
                  <a:pt x="192885" y="716029"/>
                </a:lnTo>
                <a:lnTo>
                  <a:pt x="121275" y="703441"/>
                </a:lnTo>
                <a:lnTo>
                  <a:pt x="86159" y="686098"/>
                </a:lnTo>
                <a:lnTo>
                  <a:pt x="55982" y="661845"/>
                </a:lnTo>
                <a:lnTo>
                  <a:pt x="31729" y="631668"/>
                </a:lnTo>
                <a:lnTo>
                  <a:pt x="14386" y="596552"/>
                </a:lnTo>
                <a:lnTo>
                  <a:pt x="1798" y="524779"/>
                </a:lnTo>
                <a:lnTo>
                  <a:pt x="224" y="479749"/>
                </a:lnTo>
                <a:lnTo>
                  <a:pt x="0" y="422949"/>
                </a:lnTo>
                <a:lnTo>
                  <a:pt x="0" y="293573"/>
                </a:lnTo>
                <a:lnTo>
                  <a:pt x="224" y="237527"/>
                </a:lnTo>
                <a:lnTo>
                  <a:pt x="1798" y="192885"/>
                </a:lnTo>
                <a:lnTo>
                  <a:pt x="14386" y="121275"/>
                </a:lnTo>
                <a:lnTo>
                  <a:pt x="31729" y="86159"/>
                </a:lnTo>
                <a:lnTo>
                  <a:pt x="55982" y="55982"/>
                </a:lnTo>
                <a:lnTo>
                  <a:pt x="86159" y="31729"/>
                </a:lnTo>
                <a:lnTo>
                  <a:pt x="121275" y="14386"/>
                </a:lnTo>
                <a:lnTo>
                  <a:pt x="193048" y="1798"/>
                </a:lnTo>
                <a:lnTo>
                  <a:pt x="238078" y="224"/>
                </a:lnTo>
                <a:lnTo>
                  <a:pt x="294878" y="0"/>
                </a:lnTo>
                <a:lnTo>
                  <a:pt x="293573" y="0"/>
                </a:lnTo>
                <a:close/>
              </a:path>
            </a:pathLst>
          </a:custGeom>
          <a:ln w="11517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A90ECB98-4D04-491A-B0D9-C367E774998C}"/>
              </a:ext>
            </a:extLst>
          </p:cNvPr>
          <p:cNvSpPr/>
          <p:nvPr/>
        </p:nvSpPr>
        <p:spPr>
          <a:xfrm>
            <a:off x="5934473" y="4435475"/>
            <a:ext cx="10941297" cy="658488"/>
          </a:xfrm>
          <a:custGeom>
            <a:avLst/>
            <a:gdLst/>
            <a:ahLst/>
            <a:cxnLst/>
            <a:rect l="l" t="t" r="r" b="b"/>
            <a:pathLst>
              <a:path w="11787505" h="718185">
                <a:moveTo>
                  <a:pt x="11493366" y="0"/>
                </a:moveTo>
                <a:lnTo>
                  <a:pt x="294878" y="0"/>
                </a:lnTo>
                <a:lnTo>
                  <a:pt x="238078" y="224"/>
                </a:lnTo>
                <a:lnTo>
                  <a:pt x="193048" y="1798"/>
                </a:lnTo>
                <a:lnTo>
                  <a:pt x="121275" y="14385"/>
                </a:lnTo>
                <a:lnTo>
                  <a:pt x="86159" y="31729"/>
                </a:lnTo>
                <a:lnTo>
                  <a:pt x="55982" y="55982"/>
                </a:lnTo>
                <a:lnTo>
                  <a:pt x="31730" y="86159"/>
                </a:lnTo>
                <a:lnTo>
                  <a:pt x="14386" y="121275"/>
                </a:lnTo>
                <a:lnTo>
                  <a:pt x="1798" y="192884"/>
                </a:lnTo>
                <a:lnTo>
                  <a:pt x="224" y="237527"/>
                </a:lnTo>
                <a:lnTo>
                  <a:pt x="0" y="293573"/>
                </a:lnTo>
                <a:lnTo>
                  <a:pt x="5" y="424254"/>
                </a:lnTo>
                <a:lnTo>
                  <a:pt x="224" y="479749"/>
                </a:lnTo>
                <a:lnTo>
                  <a:pt x="1798" y="524779"/>
                </a:lnTo>
                <a:lnTo>
                  <a:pt x="14386" y="596552"/>
                </a:lnTo>
                <a:lnTo>
                  <a:pt x="31730" y="631668"/>
                </a:lnTo>
                <a:lnTo>
                  <a:pt x="55982" y="661845"/>
                </a:lnTo>
                <a:lnTo>
                  <a:pt x="86159" y="686098"/>
                </a:lnTo>
                <a:lnTo>
                  <a:pt x="121275" y="703441"/>
                </a:lnTo>
                <a:lnTo>
                  <a:pt x="192885" y="716030"/>
                </a:lnTo>
                <a:lnTo>
                  <a:pt x="237528" y="717603"/>
                </a:lnTo>
                <a:lnTo>
                  <a:pt x="293574" y="717828"/>
                </a:lnTo>
                <a:lnTo>
                  <a:pt x="11492067" y="717828"/>
                </a:lnTo>
                <a:lnTo>
                  <a:pt x="11548868" y="717603"/>
                </a:lnTo>
                <a:lnTo>
                  <a:pt x="11593897" y="716030"/>
                </a:lnTo>
                <a:lnTo>
                  <a:pt x="11665664" y="703441"/>
                </a:lnTo>
                <a:lnTo>
                  <a:pt x="11700785" y="686098"/>
                </a:lnTo>
                <a:lnTo>
                  <a:pt x="11730963" y="661845"/>
                </a:lnTo>
                <a:lnTo>
                  <a:pt x="11755217" y="631668"/>
                </a:lnTo>
                <a:lnTo>
                  <a:pt x="11772561" y="596552"/>
                </a:lnTo>
                <a:lnTo>
                  <a:pt x="11785150" y="524942"/>
                </a:lnTo>
                <a:lnTo>
                  <a:pt x="11786724" y="480299"/>
                </a:lnTo>
                <a:lnTo>
                  <a:pt x="11786948" y="424254"/>
                </a:lnTo>
                <a:lnTo>
                  <a:pt x="11786943" y="293573"/>
                </a:lnTo>
                <a:lnTo>
                  <a:pt x="11786724" y="238078"/>
                </a:lnTo>
                <a:lnTo>
                  <a:pt x="11785150" y="193048"/>
                </a:lnTo>
                <a:lnTo>
                  <a:pt x="11772561" y="121275"/>
                </a:lnTo>
                <a:lnTo>
                  <a:pt x="11755217" y="86159"/>
                </a:lnTo>
                <a:lnTo>
                  <a:pt x="11730963" y="55982"/>
                </a:lnTo>
                <a:lnTo>
                  <a:pt x="11700785" y="31729"/>
                </a:lnTo>
                <a:lnTo>
                  <a:pt x="11665664" y="14385"/>
                </a:lnTo>
                <a:lnTo>
                  <a:pt x="11594059" y="1798"/>
                </a:lnTo>
                <a:lnTo>
                  <a:pt x="11549416" y="224"/>
                </a:lnTo>
                <a:lnTo>
                  <a:pt x="11493366" y="0"/>
                </a:lnTo>
                <a:close/>
              </a:path>
            </a:pathLst>
          </a:custGeom>
          <a:solidFill>
            <a:srgbClr val="FFFB00">
              <a:alpha val="275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76B67197-2554-4A91-88A8-59E335985FE0}"/>
              </a:ext>
            </a:extLst>
          </p:cNvPr>
          <p:cNvSpPr/>
          <p:nvPr/>
        </p:nvSpPr>
        <p:spPr>
          <a:xfrm>
            <a:off x="5934473" y="4435475"/>
            <a:ext cx="10941297" cy="658487"/>
          </a:xfrm>
          <a:custGeom>
            <a:avLst/>
            <a:gdLst/>
            <a:ahLst/>
            <a:cxnLst/>
            <a:rect l="l" t="t" r="r" b="b"/>
            <a:pathLst>
              <a:path w="11787505" h="718185">
                <a:moveTo>
                  <a:pt x="293573" y="0"/>
                </a:moveTo>
                <a:lnTo>
                  <a:pt x="11493367" y="0"/>
                </a:lnTo>
                <a:lnTo>
                  <a:pt x="11549417" y="224"/>
                </a:lnTo>
                <a:lnTo>
                  <a:pt x="11594060" y="1798"/>
                </a:lnTo>
                <a:lnTo>
                  <a:pt x="11665665" y="14386"/>
                </a:lnTo>
                <a:lnTo>
                  <a:pt x="11700786" y="31729"/>
                </a:lnTo>
                <a:lnTo>
                  <a:pt x="11730964" y="55982"/>
                </a:lnTo>
                <a:lnTo>
                  <a:pt x="11755218" y="86159"/>
                </a:lnTo>
                <a:lnTo>
                  <a:pt x="11772563" y="121275"/>
                </a:lnTo>
                <a:lnTo>
                  <a:pt x="11785151" y="193048"/>
                </a:lnTo>
                <a:lnTo>
                  <a:pt x="11786725" y="238078"/>
                </a:lnTo>
                <a:lnTo>
                  <a:pt x="11786950" y="294878"/>
                </a:lnTo>
                <a:lnTo>
                  <a:pt x="11786950" y="424254"/>
                </a:lnTo>
                <a:lnTo>
                  <a:pt x="11786725" y="480300"/>
                </a:lnTo>
                <a:lnTo>
                  <a:pt x="11785151" y="524943"/>
                </a:lnTo>
                <a:lnTo>
                  <a:pt x="11772563" y="596552"/>
                </a:lnTo>
                <a:lnTo>
                  <a:pt x="11755218" y="631668"/>
                </a:lnTo>
                <a:lnTo>
                  <a:pt x="11730964" y="661845"/>
                </a:lnTo>
                <a:lnTo>
                  <a:pt x="11700786" y="686098"/>
                </a:lnTo>
                <a:lnTo>
                  <a:pt x="11665665" y="703441"/>
                </a:lnTo>
                <a:lnTo>
                  <a:pt x="11593898" y="716029"/>
                </a:lnTo>
                <a:lnTo>
                  <a:pt x="11548869" y="717603"/>
                </a:lnTo>
                <a:lnTo>
                  <a:pt x="11492068" y="717828"/>
                </a:lnTo>
                <a:lnTo>
                  <a:pt x="293573" y="717828"/>
                </a:lnTo>
                <a:lnTo>
                  <a:pt x="237527" y="717603"/>
                </a:lnTo>
                <a:lnTo>
                  <a:pt x="192885" y="716029"/>
                </a:lnTo>
                <a:lnTo>
                  <a:pt x="121275" y="703441"/>
                </a:lnTo>
                <a:lnTo>
                  <a:pt x="86159" y="686098"/>
                </a:lnTo>
                <a:lnTo>
                  <a:pt x="55982" y="661845"/>
                </a:lnTo>
                <a:lnTo>
                  <a:pt x="31729" y="631668"/>
                </a:lnTo>
                <a:lnTo>
                  <a:pt x="14386" y="596552"/>
                </a:lnTo>
                <a:lnTo>
                  <a:pt x="1798" y="524779"/>
                </a:lnTo>
                <a:lnTo>
                  <a:pt x="224" y="479749"/>
                </a:lnTo>
                <a:lnTo>
                  <a:pt x="0" y="422949"/>
                </a:lnTo>
                <a:lnTo>
                  <a:pt x="0" y="293573"/>
                </a:lnTo>
                <a:lnTo>
                  <a:pt x="224" y="237527"/>
                </a:lnTo>
                <a:lnTo>
                  <a:pt x="1798" y="192885"/>
                </a:lnTo>
                <a:lnTo>
                  <a:pt x="14386" y="121275"/>
                </a:lnTo>
                <a:lnTo>
                  <a:pt x="31729" y="86159"/>
                </a:lnTo>
                <a:lnTo>
                  <a:pt x="55982" y="55982"/>
                </a:lnTo>
                <a:lnTo>
                  <a:pt x="86159" y="31729"/>
                </a:lnTo>
                <a:lnTo>
                  <a:pt x="121275" y="14386"/>
                </a:lnTo>
                <a:lnTo>
                  <a:pt x="193048" y="1798"/>
                </a:lnTo>
                <a:lnTo>
                  <a:pt x="238078" y="224"/>
                </a:lnTo>
                <a:lnTo>
                  <a:pt x="294878" y="0"/>
                </a:lnTo>
                <a:lnTo>
                  <a:pt x="293573" y="0"/>
                </a:lnTo>
                <a:close/>
              </a:path>
            </a:pathLst>
          </a:custGeom>
          <a:ln w="11517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ECE4C93C-3BE4-4BDD-AA71-4B3EFA4D04FC}"/>
              </a:ext>
            </a:extLst>
          </p:cNvPr>
          <p:cNvSpPr txBox="1"/>
          <p:nvPr/>
        </p:nvSpPr>
        <p:spPr>
          <a:xfrm>
            <a:off x="2928206" y="197463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DR. ANNA BECKER APPOINTED TO DRC </a:t>
            </a: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3E259D28-0800-46D2-8249-5A0D58CCB053}"/>
              </a:ext>
            </a:extLst>
          </p:cNvPr>
          <p:cNvSpPr/>
          <p:nvPr/>
        </p:nvSpPr>
        <p:spPr>
          <a:xfrm>
            <a:off x="9290947" y="1082675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3021315E-1D85-4370-A127-EEB87F4E0D7F}"/>
              </a:ext>
            </a:extLst>
          </p:cNvPr>
          <p:cNvSpPr/>
          <p:nvPr/>
        </p:nvSpPr>
        <p:spPr>
          <a:xfrm>
            <a:off x="15717972" y="10203962"/>
            <a:ext cx="3666786" cy="617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AE6F8B-96BB-F942-9A99-323FABD56317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418833072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877FA1C-91F4-4AC6-AE7D-711D85A89306}"/>
              </a:ext>
            </a:extLst>
          </p:cNvPr>
          <p:cNvSpPr txBox="1"/>
          <p:nvPr/>
        </p:nvSpPr>
        <p:spPr>
          <a:xfrm>
            <a:off x="2928206" y="392538"/>
            <a:ext cx="14247688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REAL AI RESULTS: TOP ALPHA  STRATEGY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BF1DCBDE-F045-4D6D-B822-B77B27D9D1EC}"/>
              </a:ext>
            </a:extLst>
          </p:cNvPr>
          <p:cNvSpPr/>
          <p:nvPr/>
        </p:nvSpPr>
        <p:spPr>
          <a:xfrm>
            <a:off x="9290947" y="1360156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67D9709-7786-488A-B21C-19710F819A98}"/>
              </a:ext>
            </a:extLst>
          </p:cNvPr>
          <p:cNvSpPr/>
          <p:nvPr/>
        </p:nvSpPr>
        <p:spPr>
          <a:xfrm>
            <a:off x="4353394" y="2225675"/>
            <a:ext cx="11396147" cy="7878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C69129B6-5729-4DA0-AB21-BA272D2D3091}"/>
              </a:ext>
            </a:extLst>
          </p:cNvPr>
          <p:cNvSpPr/>
          <p:nvPr/>
        </p:nvSpPr>
        <p:spPr>
          <a:xfrm>
            <a:off x="15717972" y="10203962"/>
            <a:ext cx="3666786" cy="617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3A872DC-467C-194E-B1CA-FDE403FC4FEB}"/>
              </a:ext>
            </a:extLst>
          </p:cNvPr>
          <p:cNvSpPr txBox="1"/>
          <p:nvPr/>
        </p:nvSpPr>
        <p:spPr>
          <a:xfrm>
            <a:off x="4522204" y="1737270"/>
            <a:ext cx="110585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*Past performance is not indicative of </a:t>
            </a:r>
            <a:r>
              <a:rPr sz="2150" spc="-10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future </a:t>
            </a:r>
            <a:r>
              <a:rPr sz="2150" spc="-5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performance, and is for informational use</a:t>
            </a:r>
            <a:r>
              <a:rPr sz="2150" spc="40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sz="2150" spc="-35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only.</a:t>
            </a:r>
            <a:endParaRPr sz="2150" dirty="0">
              <a:solidFill>
                <a:schemeClr val="bg1">
                  <a:lumMod val="9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D9D2CA-B450-9A42-A88B-F390B0897DFA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3326645510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877FA1C-91F4-4AC6-AE7D-711D85A89306}"/>
              </a:ext>
            </a:extLst>
          </p:cNvPr>
          <p:cNvSpPr txBox="1"/>
          <p:nvPr/>
        </p:nvSpPr>
        <p:spPr>
          <a:xfrm>
            <a:off x="1974850" y="595917"/>
            <a:ext cx="16002000" cy="73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indent="94240" algn="ctr" defTabSz="1829745">
              <a:lnSpc>
                <a:spcPct val="90000"/>
              </a:lnSpc>
              <a:spcBef>
                <a:spcPts val="1979"/>
              </a:spcBef>
              <a:defRPr sz="10800" spc="336">
                <a:gradFill flip="none" rotWithShape="1">
                  <a:gsLst>
                    <a:gs pos="0">
                      <a:srgbClr val="FFDC00"/>
                    </a:gs>
                    <a:gs pos="100000">
                      <a:srgbClr val="FDB10E"/>
                    </a:gs>
                  </a:gsLst>
                  <a:lin ang="5400000" scaled="0"/>
                </a:gradFill>
              </a:defRPr>
            </a:pPr>
            <a:r>
              <a:rPr lang="en-US" sz="5277" dirty="0">
                <a:latin typeface="Franklin Gothic Medium" panose="020B0603020102020204" pitchFamily="34" charset="0"/>
              </a:rPr>
              <a:t>REAL AI RESULTS: TOP LEVERAGE STRATEGY</a:t>
            </a:r>
            <a:endParaRPr sz="5277" dirty="0">
              <a:latin typeface="Franklin Gothic Medium" panose="020B0603020102020204" pitchFamily="34" charset="0"/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BF1DCBDE-F045-4D6D-B822-B77B27D9D1EC}"/>
              </a:ext>
            </a:extLst>
          </p:cNvPr>
          <p:cNvSpPr/>
          <p:nvPr/>
        </p:nvSpPr>
        <p:spPr>
          <a:xfrm>
            <a:off x="9290050" y="1463675"/>
            <a:ext cx="1522206" cy="0"/>
          </a:xfrm>
          <a:prstGeom prst="line">
            <a:avLst/>
          </a:prstGeom>
          <a:ln w="12700">
            <a:solidFill>
              <a:srgbClr val="FFC000"/>
            </a:solidFill>
            <a:miter/>
          </a:ln>
        </p:spPr>
        <p:txBody>
          <a:bodyPr lIns="100519" tIns="100519" rIns="100519" bIns="100519"/>
          <a:lstStyle/>
          <a:p>
            <a:endParaRPr sz="2968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18D7DAED-8D53-4ED4-A159-E0AA6F435C26}"/>
              </a:ext>
            </a:extLst>
          </p:cNvPr>
          <p:cNvSpPr/>
          <p:nvPr/>
        </p:nvSpPr>
        <p:spPr>
          <a:xfrm>
            <a:off x="4297680" y="2122688"/>
            <a:ext cx="11473648" cy="7984489"/>
          </a:xfrm>
          <a:prstGeom prst="rect">
            <a:avLst/>
          </a:prstGeom>
          <a:blipFill>
            <a:blip r:embed="rId3" cstate="print"/>
            <a:stretch>
              <a:fillRect l="153" r="-153"/>
            </a:stretch>
          </a:blipFill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CCD4FF60-F7B2-48CC-AB83-DA1BD3DA3B12}"/>
              </a:ext>
            </a:extLst>
          </p:cNvPr>
          <p:cNvSpPr/>
          <p:nvPr/>
        </p:nvSpPr>
        <p:spPr>
          <a:xfrm>
            <a:off x="15717972" y="10203962"/>
            <a:ext cx="3666786" cy="617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C9626B8-3D77-7745-A18E-F6B40A118992}"/>
              </a:ext>
            </a:extLst>
          </p:cNvPr>
          <p:cNvSpPr txBox="1"/>
          <p:nvPr/>
        </p:nvSpPr>
        <p:spPr>
          <a:xfrm>
            <a:off x="4659447" y="1670949"/>
            <a:ext cx="1105852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*Past performance is not indicative of </a:t>
            </a:r>
            <a:r>
              <a:rPr sz="2150" spc="-10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future </a:t>
            </a:r>
            <a:r>
              <a:rPr sz="2150" spc="-5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performance, and is for informational use</a:t>
            </a:r>
            <a:r>
              <a:rPr sz="2150" spc="40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sz="2150" spc="-35" dirty="0">
                <a:solidFill>
                  <a:schemeClr val="bg1">
                    <a:lumMod val="95000"/>
                  </a:schemeClr>
                </a:solidFill>
                <a:latin typeface="Helvetica Neue"/>
                <a:cs typeface="Helvetica Neue"/>
              </a:rPr>
              <a:t>only.</a:t>
            </a:r>
            <a:endParaRPr sz="2150" dirty="0">
              <a:solidFill>
                <a:schemeClr val="bg1">
                  <a:lumMod val="9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417248-33EE-204A-A0E4-341C5F8707E2}"/>
              </a:ext>
            </a:extLst>
          </p:cNvPr>
          <p:cNvSpPr txBox="1">
            <a:spLocks/>
          </p:cNvSpPr>
          <p:nvPr/>
        </p:nvSpPr>
        <p:spPr>
          <a:xfrm>
            <a:off x="5061528" y="10528837"/>
            <a:ext cx="9979880" cy="780116"/>
          </a:xfrm>
          <a:prstGeom prst="rect">
            <a:avLst/>
          </a:prstGeom>
        </p:spPr>
        <p:txBody>
          <a:bodyPr vert="horz" lIns="150781" tIns="75390" rIns="150781" bIns="753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79" b="1" dirty="0">
                <a:solidFill>
                  <a:schemeClr val="bg1">
                    <a:lumMod val="75000"/>
                  </a:schemeClr>
                </a:solidFill>
              </a:rPr>
              <a:t>Disclaimer</a:t>
            </a:r>
            <a:r>
              <a:rPr lang="ru-RU" sz="1979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979" dirty="0">
                <a:solidFill>
                  <a:schemeClr val="bg1">
                    <a:lumMod val="75000"/>
                  </a:schemeClr>
                </a:solidFill>
              </a:rPr>
              <a:t>Daisy project is not an investment into trading. Daisy project was created to crowdfund Daisy AI development. Daisy is not available in the US.</a:t>
            </a:r>
          </a:p>
        </p:txBody>
      </p:sp>
    </p:spTree>
    <p:extLst>
      <p:ext uri="{BB962C8B-B14F-4D97-AF65-F5344CB8AC3E}">
        <p14:creationId xmlns:p14="http://schemas.microsoft.com/office/powerpoint/2010/main" val="2522208722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19671</TotalTime>
  <Words>3348</Words>
  <Application>Microsoft Office PowerPoint</Application>
  <PresentationFormat>Custom</PresentationFormat>
  <Paragraphs>621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Aharoni</vt:lpstr>
      <vt:lpstr>Arial</vt:lpstr>
      <vt:lpstr>Calibri</vt:lpstr>
      <vt:lpstr>Franklin Gothic Medium</vt:lpstr>
      <vt:lpstr>Helvetica</vt:lpstr>
      <vt:lpstr>Helvetica Neue</vt:lpstr>
      <vt:lpstr>Roboto Light</vt:lpstr>
      <vt:lpstr>Roboto Mono</vt:lpstr>
      <vt:lpstr>Times New Roman</vt:lpstr>
      <vt:lpstr>Trebuchet MS</vt:lpstr>
      <vt:lpstr>Wingdings</vt:lpstr>
      <vt:lpstr>Office Theme</vt:lpstr>
      <vt:lpstr>PowerPoint Presentation</vt:lpstr>
      <vt:lpstr>Decentralized AI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Daisy pdf Final Version</dc:title>
  <dc:creator>User</dc:creator>
  <cp:lastModifiedBy>Vitaliy Dubinin</cp:lastModifiedBy>
  <cp:revision>123</cp:revision>
  <cp:lastPrinted>2021-01-03T06:03:54Z</cp:lastPrinted>
  <dcterms:created xsi:type="dcterms:W3CDTF">2020-12-07T19:15:55Z</dcterms:created>
  <dcterms:modified xsi:type="dcterms:W3CDTF">2021-01-20T20:03:49Z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2020-11-30T00:00:00Z</vt:filetime>
  </property>
  <property fmtid="{D5CDD505-2E9C-101B-9397-08002B2CF9AE}" pid="3" name="Creator">
    <vt:lpwstr>Keynote</vt:lpwstr>
  </property>
  <property fmtid="{D5CDD505-2E9C-101B-9397-08002B2CF9AE}" pid="4" name="LastSaved">
    <vt:filetime>2020-12-07T00:00:00Z</vt:filetime>
  </property>
</Properties>
</file>